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Muli"/>
      <p:regular r:id="rId38"/>
      <p:bold r:id="rId39"/>
      <p:italic r:id="rId40"/>
      <p:boldItalic r:id="rId41"/>
    </p:embeddedFont>
    <p:embeddedFont>
      <p:font typeface="Muli Regular"/>
      <p:regular r:id="rId42"/>
      <p:bold r:id="rId43"/>
      <p:italic r:id="rId44"/>
      <p:boldItalic r:id="rId45"/>
    </p:embeddedFont>
    <p:embeddedFont>
      <p:font typeface="Lexend Deca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goWC/wJCetuvssI1c7JU2tJ4HQ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6102B0DB-1153-4C34-85DE-B4132A1CD857}">
  <a:tblStyle styleId="{6102B0DB-1153-4C34-85DE-B4132A1CD857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34744802-5CEF-4531-A801-828994ECD3F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249D4D42-AF2B-47E2-B473-B9E0A33F141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uli-italic.fntdata"/><Relationship Id="rId20" Type="http://schemas.openxmlformats.org/officeDocument/2006/relationships/slide" Target="slides/slide15.xml"/><Relationship Id="rId42" Type="http://schemas.openxmlformats.org/officeDocument/2006/relationships/font" Target="fonts/MuliRegular-regular.fntdata"/><Relationship Id="rId41" Type="http://schemas.openxmlformats.org/officeDocument/2006/relationships/font" Target="fonts/Muli-boldItalic.fntdata"/><Relationship Id="rId22" Type="http://schemas.openxmlformats.org/officeDocument/2006/relationships/slide" Target="slides/slide17.xml"/><Relationship Id="rId44" Type="http://schemas.openxmlformats.org/officeDocument/2006/relationships/font" Target="fonts/MuliRegular-italic.fntdata"/><Relationship Id="rId21" Type="http://schemas.openxmlformats.org/officeDocument/2006/relationships/slide" Target="slides/slide16.xml"/><Relationship Id="rId43" Type="http://schemas.openxmlformats.org/officeDocument/2006/relationships/font" Target="fonts/MuliRegular-bold.fntdata"/><Relationship Id="rId24" Type="http://schemas.openxmlformats.org/officeDocument/2006/relationships/slide" Target="slides/slide19.xml"/><Relationship Id="rId46" Type="http://schemas.openxmlformats.org/officeDocument/2006/relationships/font" Target="fonts/LexendDeca-regular.fntdata"/><Relationship Id="rId23" Type="http://schemas.openxmlformats.org/officeDocument/2006/relationships/slide" Target="slides/slide18.xml"/><Relationship Id="rId45" Type="http://schemas.openxmlformats.org/officeDocument/2006/relationships/font" Target="fonts/MuliRegular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customschemas.google.com/relationships/presentationmetadata" Target="meta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Muli-bold.fntdata"/><Relationship Id="rId16" Type="http://schemas.openxmlformats.org/officeDocument/2006/relationships/slide" Target="slides/slide11.xml"/><Relationship Id="rId38" Type="http://schemas.openxmlformats.org/officeDocument/2006/relationships/font" Target="fonts/Muli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8e2fc5141_2_13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8e2fc5141_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78e2fc5141_2_1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78e2fc5141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8e2fc5141_2_2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8e2fc5141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" name="Google Shape;19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8e630af33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78e630af33_1_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e2fc5141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Google Shape;225;g78e2fc5141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SG"/>
              <a:t>Minutes taker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8e2fc514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78e2fc5141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744c8d012f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g744c8d012f_2_1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78e2fc514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78e2fc5141_3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" name="Google Shape;4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78e2fc514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g78e2fc5141_0_15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8e2fc5141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78e2fc5141_8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744c8d012f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3" name="Google Shape;323;g744c8d012f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744c8d012f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744c8d012f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744c8d012f_0_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g744c8d012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8e2fc5141_6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2" name="Google Shape;362;g78e2fc5141_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44c8d012f_2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44c8d012f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Use data from commit logs and histories to substantiate our claim that we used Git consistently, correctly and evenly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744c8d012f_0_4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744c8d012f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" name="Google Shape;5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44c8d012f_3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44c8d012f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744c8d012f_2_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744c8d012f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(lets take a pic and insert here)</a:t>
            </a:r>
            <a:endParaRPr sz="12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 Regular"/>
              <a:buChar char="+"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Lifu - can eat 40 mcnuggets at one go</a:t>
            </a:r>
            <a:endParaRPr sz="12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 Regular"/>
              <a:buChar char="+"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Tee Yong - very humble. don’t know how to book GSR</a:t>
            </a:r>
            <a:endParaRPr sz="12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 Regular"/>
              <a:buChar char="+"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Yu Liang - like to spoil market (agree). quite a good swimmer? can see IDP pitch video for reference. need a life guard? contact Yu Liang</a:t>
            </a:r>
            <a:endParaRPr sz="12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 Regular"/>
              <a:buChar char="+"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Wang Ting - can stand and sleep</a:t>
            </a:r>
            <a:endParaRPr sz="1200">
              <a:latin typeface="Muli Regular"/>
              <a:ea typeface="Muli Regular"/>
              <a:cs typeface="Muli Regular"/>
              <a:sym typeface="Muli Regular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Muli Regular"/>
              <a:buChar char="+"/>
            </a:pPr>
            <a:r>
              <a:rPr lang="en-SG" sz="1200">
                <a:latin typeface="Muli Regular"/>
                <a:ea typeface="Muli Regular"/>
                <a:cs typeface="Muli Regular"/>
                <a:sym typeface="Muli Regular"/>
              </a:rPr>
              <a:t>Christine - Design god, future UI UX designer feel free to contact Christine for any design queries</a:t>
            </a:r>
            <a:endParaRPr sz="12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78e07c76fb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0" name="Google Shape;60;g78e07c76f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744c8d012f_0_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g744c8d012f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" name="Google Shape;140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8e2fc5141_2_1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8e2fc5141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78e2fc5141_2_7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78e2fc5141_2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78e2fc5141_2_3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78e2fc5141_2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25"/>
            <a:ext cx="91439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35"/>
          <p:cNvSpPr txBox="1"/>
          <p:nvPr>
            <p:ph type="ctrTitle"/>
          </p:nvPr>
        </p:nvSpPr>
        <p:spPr>
          <a:xfrm>
            <a:off x="685800" y="1991825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6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6"/>
          <p:cNvSpPr txBox="1"/>
          <p:nvPr>
            <p:ph idx="1" type="subTitle"/>
          </p:nvPr>
        </p:nvSpPr>
        <p:spPr>
          <a:xfrm>
            <a:off x="685800" y="2916254"/>
            <a:ext cx="42639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800"/>
              <a:buNone/>
              <a:defRPr sz="1800">
                <a:solidFill>
                  <a:schemeClr val="accent4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1 column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7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19" name="Google Shape;19;p37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  <a:defRPr/>
            </a:lvl1pPr>
            <a:lvl2pPr indent="-3810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2pPr>
            <a:lvl3pPr indent="-3810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∙"/>
              <a:defRPr/>
            </a:lvl3pPr>
            <a:lvl4pPr indent="-3810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4pPr>
            <a:lvl5pPr indent="-3810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indent="-3810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indent="-3810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indent="-3810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indent="-3810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/>
        </p:txBody>
      </p:sp>
      <p:sp>
        <p:nvSpPr>
          <p:cNvPr id="20" name="Google Shape;20;p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38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4" name="Google Shape;24;p3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· Small circuit" type="blank">
  <p:cSld name="BLANK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gradFill>
          <a:gsLst>
            <a:gs pos="0">
              <a:srgbClr val="A458FF"/>
            </a:gs>
            <a:gs pos="39000">
              <a:srgbClr val="3544FF"/>
            </a:gs>
            <a:gs pos="100000">
              <a:srgbClr val="0A2F9E"/>
            </a:gs>
          </a:gsLst>
          <a:lin ang="8100019" scaled="0"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4"/>
          <p:cNvSpPr txBox="1"/>
          <p:nvPr>
            <p:ph type="title"/>
          </p:nvPr>
        </p:nvSpPr>
        <p:spPr>
          <a:xfrm>
            <a:off x="580550" y="205975"/>
            <a:ext cx="6014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  <a:defRPr b="1" i="0" sz="3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/>
        </p:txBody>
      </p:sp>
      <p:sp>
        <p:nvSpPr>
          <p:cNvPr id="7" name="Google Shape;7;p34"/>
          <p:cNvSpPr txBox="1"/>
          <p:nvPr>
            <p:ph idx="1" type="body"/>
          </p:nvPr>
        </p:nvSpPr>
        <p:spPr>
          <a:xfrm>
            <a:off x="580550" y="1352550"/>
            <a:ext cx="60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Muli Regular"/>
              <a:buChar char="⬡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indent="-3810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indent="-3810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Muli Regular"/>
              <a:buChar char="∙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indent="-3810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indent="-3810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indent="-3810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indent="-3810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●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indent="-3810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○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indent="-3810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uli Regular"/>
              <a:buChar char="■"/>
              <a:defRPr b="0" i="0" sz="2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/>
        </p:txBody>
      </p:sp>
      <p:sp>
        <p:nvSpPr>
          <p:cNvPr id="8" name="Google Shape;8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6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gif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8.png"/><Relationship Id="rId4" Type="http://schemas.openxmlformats.org/officeDocument/2006/relationships/image" Target="../media/image9.png"/><Relationship Id="rId5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"/>
          <p:cNvSpPr txBox="1"/>
          <p:nvPr>
            <p:ph type="ctrTitle"/>
          </p:nvPr>
        </p:nvSpPr>
        <p:spPr>
          <a:xfrm>
            <a:off x="1589626" y="2731811"/>
            <a:ext cx="45390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SG" sz="4500"/>
              <a:t>  G8T9</a:t>
            </a:r>
            <a:br>
              <a:rPr lang="en-SG"/>
            </a:br>
            <a:r>
              <a:rPr lang="en-SG" sz="2000"/>
              <a:t>      Y W L T C</a:t>
            </a:r>
            <a:endParaRPr sz="2000"/>
          </a:p>
        </p:txBody>
      </p:sp>
      <p:pic>
        <p:nvPicPr>
          <p:cNvPr id="33" name="Google Shape;33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76425" y="1044881"/>
            <a:ext cx="1782850" cy="2031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20814" y="378324"/>
            <a:ext cx="662500" cy="72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Google Shape;35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93770" y="884611"/>
            <a:ext cx="482075" cy="525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Google Shape;36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1692" y="4034576"/>
            <a:ext cx="586165" cy="68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Google Shape;37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404399" y="3624439"/>
            <a:ext cx="321850" cy="44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664593" y="3757882"/>
            <a:ext cx="321850" cy="44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1"/>
          <p:cNvSpPr txBox="1"/>
          <p:nvPr/>
        </p:nvSpPr>
        <p:spPr>
          <a:xfrm>
            <a:off x="219950" y="294100"/>
            <a:ext cx="6320400" cy="223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lang="en-SG" sz="7200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Final Presentation</a:t>
            </a:r>
            <a:endParaRPr b="1" sz="7200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sp>
        <p:nvSpPr>
          <p:cNvPr id="40" name="Google Shape;40;p1"/>
          <p:cNvSpPr txBox="1"/>
          <p:nvPr/>
        </p:nvSpPr>
        <p:spPr>
          <a:xfrm>
            <a:off x="1669765" y="4320507"/>
            <a:ext cx="6165042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Lexend Deca"/>
              <a:buNone/>
            </a:pPr>
            <a:r>
              <a:rPr b="1" i="0" lang="en-SG" sz="20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Christine | Lifu | Tee Yong | Wang Ting | Yu Liang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8e2fc5141_2_13"/>
          <p:cNvSpPr txBox="1"/>
          <p:nvPr>
            <p:ph type="title"/>
          </p:nvPr>
        </p:nvSpPr>
        <p:spPr>
          <a:xfrm>
            <a:off x="1101750" y="188025"/>
            <a:ext cx="69405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Additional Features: Modal Box</a:t>
            </a:r>
            <a:endParaRPr/>
          </a:p>
        </p:txBody>
      </p:sp>
      <p:sp>
        <p:nvSpPr>
          <p:cNvPr id="173" name="Google Shape;173;g78e2fc5141_2_13"/>
          <p:cNvSpPr txBox="1"/>
          <p:nvPr>
            <p:ph idx="1" type="body"/>
          </p:nvPr>
        </p:nvSpPr>
        <p:spPr>
          <a:xfrm>
            <a:off x="5595325" y="1813750"/>
            <a:ext cx="3133200" cy="16374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600"/>
              </a:spcBef>
              <a:spcAft>
                <a:spcPts val="0"/>
              </a:spcAft>
              <a:buSzPts val="1900"/>
              <a:buChar char="⬡"/>
            </a:pPr>
            <a:r>
              <a:rPr lang="en-SG" sz="1900"/>
              <a:t>Error prevention: d</a:t>
            </a:r>
            <a:r>
              <a:rPr lang="en-SG" sz="1900"/>
              <a:t>ouble confirming an action helps prevent mistakes from misclicks</a:t>
            </a:r>
            <a:endParaRPr sz="19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174" name="Google Shape;174;g78e2fc5141_2_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75" name="Google Shape;175;g78e2fc5141_2_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500" y="1111225"/>
            <a:ext cx="5329098" cy="33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8e2fc5141_2_19"/>
          <p:cNvSpPr txBox="1"/>
          <p:nvPr>
            <p:ph type="title"/>
          </p:nvPr>
        </p:nvSpPr>
        <p:spPr>
          <a:xfrm>
            <a:off x="580550" y="215900"/>
            <a:ext cx="79632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Additional Features: Admin Interface</a:t>
            </a:r>
            <a:endParaRPr/>
          </a:p>
        </p:txBody>
      </p:sp>
      <p:sp>
        <p:nvSpPr>
          <p:cNvPr id="181" name="Google Shape;181;g78e2fc5141_2_19"/>
          <p:cNvSpPr txBox="1"/>
          <p:nvPr>
            <p:ph idx="1" type="body"/>
          </p:nvPr>
        </p:nvSpPr>
        <p:spPr>
          <a:xfrm>
            <a:off x="5984975" y="1801500"/>
            <a:ext cx="2812200" cy="15405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Easy and effortless view of dump info </a:t>
            </a:r>
            <a:endParaRPr/>
          </a:p>
        </p:txBody>
      </p:sp>
      <p:sp>
        <p:nvSpPr>
          <p:cNvPr id="182" name="Google Shape;182;g78e2fc5141_2_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83" name="Google Shape;183;g78e2fc5141_2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00" y="1066725"/>
            <a:ext cx="5360950" cy="341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78e2fc5141_2_25"/>
          <p:cNvSpPr txBox="1"/>
          <p:nvPr>
            <p:ph type="title"/>
          </p:nvPr>
        </p:nvSpPr>
        <p:spPr>
          <a:xfrm>
            <a:off x="580550" y="215900"/>
            <a:ext cx="81189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Additional Features: Admin Rights</a:t>
            </a:r>
            <a:endParaRPr/>
          </a:p>
        </p:txBody>
      </p:sp>
      <p:sp>
        <p:nvSpPr>
          <p:cNvPr id="189" name="Google Shape;189;g78e2fc5141_2_25"/>
          <p:cNvSpPr txBox="1"/>
          <p:nvPr>
            <p:ph idx="1" type="body"/>
          </p:nvPr>
        </p:nvSpPr>
        <p:spPr>
          <a:xfrm>
            <a:off x="5933275" y="1773575"/>
            <a:ext cx="3096000" cy="1995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Admin can update bid, delete bid, and drop section for a student</a:t>
            </a:r>
            <a:endParaRPr/>
          </a:p>
        </p:txBody>
      </p:sp>
      <p:sp>
        <p:nvSpPr>
          <p:cNvPr id="190" name="Google Shape;190;g78e2fc5141_2_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91" name="Google Shape;191;g78e2fc5141_2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150" y="1058725"/>
            <a:ext cx="5373500" cy="34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4"/>
          <p:cNvSpPr txBox="1"/>
          <p:nvPr>
            <p:ph type="title"/>
          </p:nvPr>
        </p:nvSpPr>
        <p:spPr>
          <a:xfrm>
            <a:off x="327749" y="60000"/>
            <a:ext cx="84885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Did you use any PHP frameworks?</a:t>
            </a:r>
            <a:endParaRPr/>
          </a:p>
        </p:txBody>
      </p:sp>
      <p:sp>
        <p:nvSpPr>
          <p:cNvPr id="197" name="Google Shape;197;p4"/>
          <p:cNvSpPr txBox="1"/>
          <p:nvPr>
            <p:ph idx="1" type="body"/>
          </p:nvPr>
        </p:nvSpPr>
        <p:spPr>
          <a:xfrm>
            <a:off x="265125" y="2084454"/>
            <a:ext cx="5201700" cy="12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b="1" lang="en-SG" sz="2200"/>
              <a:t>No, w</a:t>
            </a:r>
            <a:r>
              <a:rPr b="1" lang="en-SG" sz="2200"/>
              <a:t>e didn’t use any framework throughout the whole project.</a:t>
            </a:r>
            <a:endParaRPr b="1" sz="2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8e630af33_1_2"/>
          <p:cNvSpPr txBox="1"/>
          <p:nvPr>
            <p:ph type="title"/>
          </p:nvPr>
        </p:nvSpPr>
        <p:spPr>
          <a:xfrm>
            <a:off x="1545750" y="660027"/>
            <a:ext cx="56262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Breakdown of work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(Overview)</a:t>
            </a:r>
            <a:endParaRPr/>
          </a:p>
        </p:txBody>
      </p:sp>
      <p:sp>
        <p:nvSpPr>
          <p:cNvPr id="203" name="Google Shape;203;g78e630af33_1_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204" name="Google Shape;204;g78e630af33_1_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4825" y="1804077"/>
            <a:ext cx="3952875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g78e630af33_1_2"/>
          <p:cNvSpPr/>
          <p:nvPr/>
        </p:nvSpPr>
        <p:spPr>
          <a:xfrm>
            <a:off x="1120832" y="1873583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93.7</a:t>
            </a:r>
            <a:endParaRPr b="1" sz="2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06" name="Google Shape;206;g78e630af33_1_2"/>
          <p:cNvSpPr/>
          <p:nvPr/>
        </p:nvSpPr>
        <p:spPr>
          <a:xfrm>
            <a:off x="1120832" y="2364801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108.3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7" name="Google Shape;207;g78e630af33_1_2"/>
          <p:cNvSpPr/>
          <p:nvPr/>
        </p:nvSpPr>
        <p:spPr>
          <a:xfrm>
            <a:off x="3016440" y="1872095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115.4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8" name="Google Shape;208;g78e630af33_1_2"/>
          <p:cNvSpPr/>
          <p:nvPr/>
        </p:nvSpPr>
        <p:spPr>
          <a:xfrm>
            <a:off x="1120825" y="1480221"/>
            <a:ext cx="1894500" cy="39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Programming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09" name="Google Shape;209;g78e630af33_1_2"/>
          <p:cNvSpPr/>
          <p:nvPr/>
        </p:nvSpPr>
        <p:spPr>
          <a:xfrm>
            <a:off x="3016449" y="1480203"/>
            <a:ext cx="1894500" cy="393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Non programming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0" name="Google Shape;210;g78e630af33_1_2"/>
          <p:cNvSpPr/>
          <p:nvPr/>
        </p:nvSpPr>
        <p:spPr>
          <a:xfrm>
            <a:off x="105550" y="1872095"/>
            <a:ext cx="1009500" cy="493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LIFU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1" name="Google Shape;211;g78e630af33_1_2"/>
          <p:cNvSpPr/>
          <p:nvPr/>
        </p:nvSpPr>
        <p:spPr>
          <a:xfrm>
            <a:off x="110246" y="2364800"/>
            <a:ext cx="1009500" cy="493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WANG TING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2" name="Google Shape;212;g78e630af33_1_2"/>
          <p:cNvSpPr/>
          <p:nvPr/>
        </p:nvSpPr>
        <p:spPr>
          <a:xfrm>
            <a:off x="1120832" y="2858159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101.2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3" name="Google Shape;213;g78e630af33_1_2"/>
          <p:cNvSpPr/>
          <p:nvPr/>
        </p:nvSpPr>
        <p:spPr>
          <a:xfrm>
            <a:off x="1120832" y="3350866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106.4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4" name="Google Shape;214;g78e630af33_1_2"/>
          <p:cNvSpPr/>
          <p:nvPr/>
        </p:nvSpPr>
        <p:spPr>
          <a:xfrm>
            <a:off x="3013447" y="2858903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85.9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5" name="Google Shape;215;g78e630af33_1_2"/>
          <p:cNvSpPr/>
          <p:nvPr/>
        </p:nvSpPr>
        <p:spPr>
          <a:xfrm>
            <a:off x="3016440" y="3350866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88.4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6" name="Google Shape;216;g78e630af33_1_2"/>
          <p:cNvSpPr/>
          <p:nvPr/>
        </p:nvSpPr>
        <p:spPr>
          <a:xfrm>
            <a:off x="105550" y="2858159"/>
            <a:ext cx="1009500" cy="493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CHRISTINE</a:t>
            </a:r>
            <a:endParaRPr b="1" i="0" sz="10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7" name="Google Shape;217;g78e630af33_1_2"/>
          <p:cNvSpPr/>
          <p:nvPr/>
        </p:nvSpPr>
        <p:spPr>
          <a:xfrm>
            <a:off x="110246" y="3350864"/>
            <a:ext cx="1009500" cy="493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TEE YONG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8" name="Google Shape;218;g78e630af33_1_2"/>
          <p:cNvSpPr/>
          <p:nvPr/>
        </p:nvSpPr>
        <p:spPr>
          <a:xfrm>
            <a:off x="1120832" y="3844213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102.9</a:t>
            </a:r>
            <a:endParaRPr sz="10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19" name="Google Shape;219;g78e630af33_1_2"/>
          <p:cNvSpPr/>
          <p:nvPr/>
        </p:nvSpPr>
        <p:spPr>
          <a:xfrm>
            <a:off x="3016440" y="3844213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90.3</a:t>
            </a:r>
            <a:endParaRPr sz="900">
              <a:solidFill>
                <a:srgbClr val="FFFFFF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0" name="Google Shape;220;g78e630af33_1_2"/>
          <p:cNvSpPr/>
          <p:nvPr/>
        </p:nvSpPr>
        <p:spPr>
          <a:xfrm>
            <a:off x="110246" y="3844212"/>
            <a:ext cx="1009500" cy="493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YU LIANG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21" name="Google Shape;221;g78e630af33_1_2"/>
          <p:cNvSpPr/>
          <p:nvPr/>
        </p:nvSpPr>
        <p:spPr>
          <a:xfrm>
            <a:off x="3013458" y="2365556"/>
            <a:ext cx="1894500" cy="4935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92.1</a:t>
            </a:r>
            <a:endParaRPr b="1" sz="1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2" name="Google Shape;222;g78e630af33_1_2"/>
          <p:cNvSpPr txBox="1"/>
          <p:nvPr>
            <p:ph type="title"/>
          </p:nvPr>
        </p:nvSpPr>
        <p:spPr>
          <a:xfrm>
            <a:off x="911050" y="4402675"/>
            <a:ext cx="7470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b="0" lang="en-SG" sz="2500"/>
              <a:t>Approx ~190 hrs per member</a:t>
            </a:r>
            <a:endParaRPr b="0" sz="25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8e2fc5141_1_0"/>
          <p:cNvSpPr txBox="1"/>
          <p:nvPr>
            <p:ph type="title"/>
          </p:nvPr>
        </p:nvSpPr>
        <p:spPr>
          <a:xfrm>
            <a:off x="0" y="46175"/>
            <a:ext cx="9144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Task Allocation (overview)</a:t>
            </a:r>
            <a:endParaRPr/>
          </a:p>
        </p:txBody>
      </p:sp>
      <p:sp>
        <p:nvSpPr>
          <p:cNvPr id="228" name="Google Shape;228;g78e2fc5141_1_0"/>
          <p:cNvSpPr/>
          <p:nvPr/>
        </p:nvSpPr>
        <p:spPr>
          <a:xfrm>
            <a:off x="945775" y="130656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PM</a:t>
            </a:r>
            <a:endParaRPr b="1" sz="20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9" name="Google Shape;229;g78e2fc5141_1_0"/>
          <p:cNvSpPr/>
          <p:nvPr/>
        </p:nvSpPr>
        <p:spPr>
          <a:xfrm>
            <a:off x="945775" y="20079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(Bootstrap) &amp; UI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4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rgbClr val="00FF00"/>
                </a:solidFill>
                <a:latin typeface="Muli Regular"/>
                <a:ea typeface="Muli Regular"/>
                <a:cs typeface="Muli Regular"/>
                <a:sym typeface="Muli Regular"/>
              </a:rPr>
              <a:t>Minutes taker</a:t>
            </a:r>
            <a:endParaRPr sz="1000">
              <a:solidFill>
                <a:srgbClr val="00FF00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0" name="Google Shape;230;g78e2fc5141_1_0"/>
          <p:cNvSpPr/>
          <p:nvPr/>
        </p:nvSpPr>
        <p:spPr>
          <a:xfrm>
            <a:off x="2560516" y="13044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(Rounds clearing, View Bidding Results)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1" name="Google Shape;231;g78e2fc5141_1_0"/>
          <p:cNvSpPr/>
          <p:nvPr/>
        </p:nvSpPr>
        <p:spPr>
          <a:xfrm>
            <a:off x="4174192" y="13044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(Round 2, Search)</a:t>
            </a:r>
            <a:r>
              <a:rPr b="0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</a:t>
            </a:r>
            <a:endParaRPr b="0" i="0" sz="10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2" name="Google Shape;232;g78e2fc5141_1_0"/>
          <p:cNvSpPr/>
          <p:nvPr/>
        </p:nvSpPr>
        <p:spPr>
          <a:xfrm>
            <a:off x="4174192" y="20079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Extra F</a:t>
            </a: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(Timetable, Drop Section, Modal Box)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5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JSON Testing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3" name="Google Shape;233;g78e2fc5141_1_0"/>
          <p:cNvSpPr/>
          <p:nvPr/>
        </p:nvSpPr>
        <p:spPr>
          <a:xfrm>
            <a:off x="5788933" y="13044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Testing &amp; debugging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4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rgbClr val="00FF00"/>
                </a:solidFill>
                <a:latin typeface="Muli Regular"/>
                <a:ea typeface="Muli Regular"/>
                <a:cs typeface="Muli Regular"/>
                <a:sym typeface="Muli Regular"/>
              </a:rPr>
              <a:t>Minutes taker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4" name="Google Shape;234;g78e2fc5141_1_0"/>
          <p:cNvSpPr/>
          <p:nvPr/>
        </p:nvSpPr>
        <p:spPr>
          <a:xfrm>
            <a:off x="5788933" y="20079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UI programmer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5" name="Google Shape;235;g78e2fc5141_1_0"/>
          <p:cNvSpPr/>
          <p:nvPr/>
        </p:nvSpPr>
        <p:spPr>
          <a:xfrm>
            <a:off x="7402611" y="13044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Testing &amp; debugging</a:t>
            </a:r>
            <a:endParaRPr b="0" i="0" sz="10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6" name="Google Shape;236;g78e2fc5141_1_0"/>
          <p:cNvSpPr/>
          <p:nvPr/>
        </p:nvSpPr>
        <p:spPr>
          <a:xfrm>
            <a:off x="7402611" y="20079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UI programmer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7" name="Google Shape;237;g78e2fc5141_1_0"/>
          <p:cNvSpPr/>
          <p:nvPr/>
        </p:nvSpPr>
        <p:spPr>
          <a:xfrm>
            <a:off x="945775" y="997552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1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8" name="Google Shape;238;g78e2fc5141_1_0"/>
          <p:cNvSpPr/>
          <p:nvPr/>
        </p:nvSpPr>
        <p:spPr>
          <a:xfrm>
            <a:off x="2560525" y="997538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2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39" name="Google Shape;239;g78e2fc5141_1_0"/>
          <p:cNvSpPr/>
          <p:nvPr/>
        </p:nvSpPr>
        <p:spPr>
          <a:xfrm>
            <a:off x="4174200" y="997538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3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0" name="Google Shape;240;g78e2fc5141_1_0"/>
          <p:cNvSpPr/>
          <p:nvPr/>
        </p:nvSpPr>
        <p:spPr>
          <a:xfrm>
            <a:off x="5788950" y="997525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4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1" name="Google Shape;241;g78e2fc5141_1_0"/>
          <p:cNvSpPr/>
          <p:nvPr/>
        </p:nvSpPr>
        <p:spPr>
          <a:xfrm>
            <a:off x="7402625" y="997525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5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2" name="Google Shape;242;g78e2fc5141_1_0"/>
          <p:cNvSpPr/>
          <p:nvPr/>
        </p:nvSpPr>
        <p:spPr>
          <a:xfrm>
            <a:off x="80925" y="1304437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LIFU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3" name="Google Shape;243;g78e2fc5141_1_0"/>
          <p:cNvSpPr/>
          <p:nvPr/>
        </p:nvSpPr>
        <p:spPr>
          <a:xfrm>
            <a:off x="84925" y="2007920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WANG TING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4" name="Google Shape;244;g78e2fc5141_1_0"/>
          <p:cNvSpPr/>
          <p:nvPr/>
        </p:nvSpPr>
        <p:spPr>
          <a:xfrm>
            <a:off x="945775" y="27123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 (Bootstrap) &amp; UI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5" name="Google Shape;245;g78e2fc5141_1_0"/>
          <p:cNvSpPr/>
          <p:nvPr/>
        </p:nvSpPr>
        <p:spPr>
          <a:xfrm>
            <a:off x="945775" y="34158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</a:t>
            </a: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Set up DAOs, Login</a:t>
            </a: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6" name="Google Shape;246;g78e2fc5141_1_0"/>
          <p:cNvSpPr/>
          <p:nvPr/>
        </p:nvSpPr>
        <p:spPr>
          <a:xfrm>
            <a:off x="2557966" y="2713399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(Add / Edit / Drop bid)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rgbClr val="00FF00"/>
                </a:solidFill>
                <a:latin typeface="Muli Regular"/>
                <a:ea typeface="Muli Regular"/>
                <a:cs typeface="Muli Regular"/>
                <a:sym typeface="Muli Regular"/>
              </a:rPr>
              <a:t>Minutes taker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7" name="Google Shape;247;g78e2fc5141_1_0"/>
          <p:cNvSpPr/>
          <p:nvPr/>
        </p:nvSpPr>
        <p:spPr>
          <a:xfrm>
            <a:off x="2560516" y="34158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(Rounds clearing, View Bidding Results)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8" name="Google Shape;248;g78e2fc5141_1_0"/>
          <p:cNvSpPr/>
          <p:nvPr/>
        </p:nvSpPr>
        <p:spPr>
          <a:xfrm>
            <a:off x="4174192" y="34158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Extra 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(Timetable, Drop Section, Modal Box)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5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JSON Testing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49" name="Google Shape;249;g78e2fc5141_1_0"/>
          <p:cNvSpPr/>
          <p:nvPr/>
        </p:nvSpPr>
        <p:spPr>
          <a:xfrm>
            <a:off x="5788933" y="27123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UI programmer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0" name="Google Shape;250;g78e2fc5141_1_0"/>
          <p:cNvSpPr/>
          <p:nvPr/>
        </p:nvSpPr>
        <p:spPr>
          <a:xfrm>
            <a:off x="7402611" y="27123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UI programmer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1" name="Google Shape;251;g78e2fc5141_1_0"/>
          <p:cNvSpPr/>
          <p:nvPr/>
        </p:nvSpPr>
        <p:spPr>
          <a:xfrm>
            <a:off x="7402611" y="34158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Testing &amp; debugging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rgbClr val="00FF00"/>
                </a:solidFill>
                <a:latin typeface="Muli Regular"/>
                <a:ea typeface="Muli Regular"/>
                <a:cs typeface="Muli Regular"/>
                <a:sym typeface="Muli Regular"/>
              </a:rPr>
              <a:t>Minutes taker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2" name="Google Shape;252;g78e2fc5141_1_0"/>
          <p:cNvSpPr/>
          <p:nvPr/>
        </p:nvSpPr>
        <p:spPr>
          <a:xfrm>
            <a:off x="80925" y="2712337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CHRISTINE</a:t>
            </a:r>
            <a:endParaRPr b="1" i="0" sz="10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3" name="Google Shape;253;g78e2fc5141_1_0"/>
          <p:cNvSpPr/>
          <p:nvPr/>
        </p:nvSpPr>
        <p:spPr>
          <a:xfrm>
            <a:off x="84925" y="3415820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TEE YONG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4" name="Google Shape;254;g78e2fc5141_1_0"/>
          <p:cNvSpPr/>
          <p:nvPr/>
        </p:nvSpPr>
        <p:spPr>
          <a:xfrm>
            <a:off x="945775" y="41202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(Set up DAOs, Login)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5" name="Google Shape;255;g78e2fc5141_1_0"/>
          <p:cNvSpPr/>
          <p:nvPr/>
        </p:nvSpPr>
        <p:spPr>
          <a:xfrm>
            <a:off x="2560516" y="41202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(Add / Edit / Drop bid)</a:t>
            </a:r>
            <a:endParaRPr sz="9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6" name="Google Shape;256;g78e2fc5141_1_0"/>
          <p:cNvSpPr/>
          <p:nvPr/>
        </p:nvSpPr>
        <p:spPr>
          <a:xfrm>
            <a:off x="4174192" y="41202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Extra 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(Round 2, Search)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3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4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rgbClr val="00FF00"/>
                </a:solidFill>
                <a:latin typeface="Muli Regular"/>
                <a:ea typeface="Muli Regular"/>
                <a:cs typeface="Muli Regular"/>
                <a:sym typeface="Muli Regular"/>
              </a:rPr>
              <a:t>Minutes taker</a:t>
            </a:r>
            <a:endParaRPr sz="10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7" name="Google Shape;257;g78e2fc5141_1_0"/>
          <p:cNvSpPr/>
          <p:nvPr/>
        </p:nvSpPr>
        <p:spPr>
          <a:xfrm>
            <a:off x="5788933" y="41202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Testing &amp; debugging</a:t>
            </a:r>
            <a:endParaRPr b="0" i="0" sz="10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8" name="Google Shape;258;g78e2fc5141_1_0"/>
          <p:cNvSpPr/>
          <p:nvPr/>
        </p:nvSpPr>
        <p:spPr>
          <a:xfrm>
            <a:off x="84925" y="4120220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2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YU LIANG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259" name="Google Shape;259;g78e2fc5141_1_0"/>
          <p:cNvSpPr/>
          <p:nvPr/>
        </p:nvSpPr>
        <p:spPr>
          <a:xfrm>
            <a:off x="2557975" y="2008999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PM</a:t>
            </a:r>
            <a:endParaRPr b="1" sz="20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Functionality</a:t>
            </a:r>
            <a:b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</a:br>
            <a:r>
              <a:rPr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(JSON)</a:t>
            </a:r>
            <a:endParaRPr sz="1000">
              <a:solidFill>
                <a:srgbClr val="00FF00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1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0" name="Google Shape;260;g78e2fc5141_1_0"/>
          <p:cNvSpPr/>
          <p:nvPr/>
        </p:nvSpPr>
        <p:spPr>
          <a:xfrm>
            <a:off x="4174188" y="27123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PM</a:t>
            </a:r>
            <a:endParaRPr b="1" sz="25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1" name="Google Shape;261;g78e2fc5141_1_0"/>
          <p:cNvSpPr/>
          <p:nvPr/>
        </p:nvSpPr>
        <p:spPr>
          <a:xfrm>
            <a:off x="5790025" y="34137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PM</a:t>
            </a:r>
            <a:endParaRPr b="1" sz="25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62" name="Google Shape;262;g78e2fc5141_1_0"/>
          <p:cNvSpPr/>
          <p:nvPr/>
        </p:nvSpPr>
        <p:spPr>
          <a:xfrm>
            <a:off x="7405850" y="41202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2000">
                <a:solidFill>
                  <a:srgbClr val="00FFFF"/>
                </a:solidFill>
                <a:latin typeface="Muli"/>
                <a:ea typeface="Muli"/>
                <a:cs typeface="Muli"/>
                <a:sym typeface="Muli"/>
              </a:rPr>
              <a:t>PM</a:t>
            </a:r>
            <a:endParaRPr b="1" sz="2500">
              <a:solidFill>
                <a:srgbClr val="00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16"/>
          <p:cNvSpPr txBox="1"/>
          <p:nvPr>
            <p:ph type="title"/>
          </p:nvPr>
        </p:nvSpPr>
        <p:spPr>
          <a:xfrm>
            <a:off x="1390700" y="230175"/>
            <a:ext cx="6076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Detailed breakdown of Work </a:t>
            </a:r>
            <a:endParaRPr/>
          </a:p>
        </p:txBody>
      </p:sp>
      <p:sp>
        <p:nvSpPr>
          <p:cNvPr id="268" name="Google Shape;268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269" name="Google Shape;269;p16"/>
          <p:cNvGraphicFramePr/>
          <p:nvPr/>
        </p:nvGraphicFramePr>
        <p:xfrm>
          <a:off x="78025" y="1233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{6102B0DB-1153-4C34-85DE-B4132A1CD857}</a:tableStyleId>
              </a:tblPr>
              <a:tblGrid>
                <a:gridCol w="999075"/>
                <a:gridCol w="1352900"/>
                <a:gridCol w="1071900"/>
              </a:tblGrid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Iteration No.</a:t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Planned</a:t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Actual</a:t>
                      </a:r>
                      <a:endParaRPr/>
                    </a:p>
                  </a:txBody>
                  <a:tcPr marT="91425" marB="91425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0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55.25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80.2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2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90.83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97.12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115.25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135.01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4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37.5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31.67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58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/>
                        <a:t>67.55</a:t>
                      </a:r>
                      <a:endParaRPr/>
                    </a:p>
                  </a:txBody>
                  <a:tcPr marT="19050" marB="19050" marR="28575" marL="28575" anchor="b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0" name="Google Shape;270;p16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750" y="987975"/>
            <a:ext cx="5249850" cy="32461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8e2fc5141_0_0"/>
          <p:cNvSpPr txBox="1"/>
          <p:nvPr>
            <p:ph type="title"/>
          </p:nvPr>
        </p:nvSpPr>
        <p:spPr>
          <a:xfrm>
            <a:off x="695850" y="126925"/>
            <a:ext cx="77523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Breaking Down of Work (Iteration 1) </a:t>
            </a:r>
            <a:endParaRPr/>
          </a:p>
        </p:txBody>
      </p:sp>
      <p:sp>
        <p:nvSpPr>
          <p:cNvPr id="276" name="Google Shape;276;g78e2fc5141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277" name="Google Shape;277;g78e2fc5141_0_0"/>
          <p:cNvGraphicFramePr/>
          <p:nvPr/>
        </p:nvGraphicFramePr>
        <p:xfrm>
          <a:off x="1405375" y="295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{34744802-5CEF-4531-A801-828994ECD3F9}</a:tableStyleId>
              </a:tblPr>
              <a:tblGrid>
                <a:gridCol w="1274400"/>
                <a:gridCol w="1274400"/>
                <a:gridCol w="1274400"/>
                <a:gridCol w="1274400"/>
                <a:gridCol w="1274400"/>
              </a:tblGrid>
              <a:tr h="487575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Iteration 1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Team 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Non </a:t>
                      </a: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Total Hours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Lifu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7.48 (11.3%)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40.01</a:t>
                      </a:r>
                      <a:r>
                        <a:rPr lang="en-SG" sz="1000"/>
                        <a:t> (38.1%)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47.49</a:t>
                      </a:r>
                      <a:r>
                        <a:rPr lang="en-SG" sz="1000"/>
                        <a:t> (27.8%)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Christine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11.69 (17.7%)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12.65 (12.0%)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24.34 (14.2%)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Tee Yong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18.07 (27.4%)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9.25 (8.8%)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27.32 (16.0%)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Wang Ting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6.63 (10.0%)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15.16 (14.4%)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21.79 (12.7%)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520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Yu Liang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22.15 (33.6%)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27.99</a:t>
                      </a:r>
                      <a:r>
                        <a:rPr lang="en-SG" sz="1000"/>
                        <a:t> (26.6%)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50.14</a:t>
                      </a:r>
                      <a:r>
                        <a:rPr lang="en-SG" sz="1000"/>
                        <a:t> (29.3%)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78" name="Google Shape;278;g78e2fc5141_0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50" y="896076"/>
            <a:ext cx="2955600" cy="197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78e2fc5141_0_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0050" y="896076"/>
            <a:ext cx="2955600" cy="1972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g78e2fc5141_0_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94200" y="896075"/>
            <a:ext cx="2955600" cy="197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44c8d012f_2_17"/>
          <p:cNvSpPr txBox="1"/>
          <p:nvPr>
            <p:ph type="title"/>
          </p:nvPr>
        </p:nvSpPr>
        <p:spPr>
          <a:xfrm>
            <a:off x="658725" y="142725"/>
            <a:ext cx="76665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Breaking Down of Work (Iteration 2) </a:t>
            </a:r>
            <a:endParaRPr/>
          </a:p>
        </p:txBody>
      </p:sp>
      <p:sp>
        <p:nvSpPr>
          <p:cNvPr id="286" name="Google Shape;286;g744c8d012f_2_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287" name="Google Shape;287;g744c8d012f_2_17"/>
          <p:cNvGraphicFramePr/>
          <p:nvPr/>
        </p:nvGraphicFramePr>
        <p:xfrm>
          <a:off x="1404000" y="295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{34744802-5CEF-4531-A801-828994ECD3F9}</a:tableStyleId>
              </a:tblPr>
              <a:tblGrid>
                <a:gridCol w="1274400"/>
                <a:gridCol w="1274400"/>
                <a:gridCol w="1274400"/>
                <a:gridCol w="1274400"/>
                <a:gridCol w="1274400"/>
              </a:tblGrid>
              <a:tr h="408650">
                <a:tc row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Iteration 2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Team 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Non </a:t>
                      </a: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Total Hours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Lifu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36.49 (25.1%)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12.95 (16.6%)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49.44 (22.1%)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Christine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35.66 (24.6%)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19.6 (25.1%)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55.26 (24.7%)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Tee Yong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36.49 (25.1%)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11.33 (14.5%)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47.82 (21.4%)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Wang Ting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21.05 (14.5%)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22.54 (28.9%)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43.59 (19.5%)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2911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Yu Liang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15.53 (10.7%)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11.66 (14.9%)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27.19 (12.2%)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88" name="Google Shape;288;g744c8d012f_2_17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5750"/>
            <a:ext cx="3002400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g744c8d012f_2_17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0800" y="855750"/>
            <a:ext cx="3002400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g744c8d012f_2_17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41600" y="855750"/>
            <a:ext cx="3002400" cy="2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8e2fc5141_3_0"/>
          <p:cNvSpPr txBox="1"/>
          <p:nvPr>
            <p:ph type="title"/>
          </p:nvPr>
        </p:nvSpPr>
        <p:spPr>
          <a:xfrm>
            <a:off x="477600" y="80400"/>
            <a:ext cx="81888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Breaking Down of Work (Iteration 3) </a:t>
            </a:r>
            <a:endParaRPr/>
          </a:p>
        </p:txBody>
      </p:sp>
      <p:sp>
        <p:nvSpPr>
          <p:cNvPr id="296" name="Google Shape;296;g78e2fc5141_3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297" name="Google Shape;297;g78e2fc5141_3_0"/>
          <p:cNvGraphicFramePr/>
          <p:nvPr/>
        </p:nvGraphicFramePr>
        <p:xfrm>
          <a:off x="1404000" y="295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{34744802-5CEF-4531-A801-828994ECD3F9}</a:tableStyleId>
              </a:tblPr>
              <a:tblGrid>
                <a:gridCol w="1274400"/>
                <a:gridCol w="1274400"/>
                <a:gridCol w="1274400"/>
                <a:gridCol w="1274400"/>
                <a:gridCol w="1274400"/>
              </a:tblGrid>
              <a:tr h="468325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Iteration 3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Team 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Non </a:t>
                      </a: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Total Hours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6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Lifu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32.32 (17.4%)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24.27</a:t>
                      </a:r>
                      <a:r>
                        <a:rPr lang="en-SG" sz="1000"/>
                        <a:t> (18.3%)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56.59 (17.8%)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6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Christine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19.46 (10.5%)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23.95 (18.1%)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43.41 (13.6%)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6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Tee Yong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37.83 (20.4%)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28.84 (21.8%)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66.67 (21.0%)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6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Wang Ting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44.99</a:t>
                      </a:r>
                      <a:r>
                        <a:rPr lang="en-SG" sz="1000"/>
                        <a:t> (24.2%)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30.74</a:t>
                      </a:r>
                      <a:r>
                        <a:rPr lang="en-SG" sz="1000"/>
                        <a:t> (23.2%)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75.73</a:t>
                      </a:r>
                      <a:r>
                        <a:rPr lang="en-SG" sz="1000"/>
                        <a:t> (23.8%)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33625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Yu Liang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51.19 (27.6%)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24.56 (18.6%)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75.75 (23.8%)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298" name="Google Shape;298;g78e2fc5141_3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93200"/>
            <a:ext cx="3003126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g78e2fc5141_3_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2275" y="793200"/>
            <a:ext cx="3002976" cy="20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g78e2fc5141_3_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4400" y="793225"/>
            <a:ext cx="3002976" cy="20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2"/>
          <p:cNvSpPr txBox="1"/>
          <p:nvPr>
            <p:ph type="ctrTitle"/>
          </p:nvPr>
        </p:nvSpPr>
        <p:spPr>
          <a:xfrm>
            <a:off x="792450" y="507900"/>
            <a:ext cx="2169300" cy="5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 sz="4200"/>
              <a:t>Agenda</a:t>
            </a:r>
            <a:endParaRPr sz="4200"/>
          </a:p>
        </p:txBody>
      </p:sp>
      <p:pic>
        <p:nvPicPr>
          <p:cNvPr id="46" name="Google Shape;4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Google Shape;47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;p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2"/>
          <p:cNvSpPr txBox="1"/>
          <p:nvPr/>
        </p:nvSpPr>
        <p:spPr>
          <a:xfrm>
            <a:off x="640050" y="1446075"/>
            <a:ext cx="3158700" cy="167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Char char="●"/>
            </a:pPr>
            <a:r>
              <a:rPr b="1" lang="en-SG"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Schedule</a:t>
            </a:r>
            <a:endParaRPr b="1" sz="3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Char char="●"/>
            </a:pPr>
            <a:r>
              <a:rPr b="1" lang="en-SG"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Bug Metric</a:t>
            </a:r>
            <a:endParaRPr b="1" sz="3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Char char="●"/>
            </a:pPr>
            <a:r>
              <a:rPr b="1" lang="en-SG"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Use of Git</a:t>
            </a:r>
            <a:endParaRPr b="1" sz="3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  <a:p>
            <a:pPr indent="-419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Char char="●"/>
            </a:pPr>
            <a:r>
              <a:rPr b="1" lang="en-SG"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rPr>
              <a:t>Reflections</a:t>
            </a:r>
            <a:endParaRPr b="1" sz="3000">
              <a:solidFill>
                <a:srgbClr val="FFFFFF"/>
              </a:solidFill>
              <a:latin typeface="Muli"/>
              <a:ea typeface="Muli"/>
              <a:cs typeface="Muli"/>
              <a:sym typeface="Mul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78e2fc5141_0_15"/>
          <p:cNvSpPr txBox="1"/>
          <p:nvPr>
            <p:ph type="title"/>
          </p:nvPr>
        </p:nvSpPr>
        <p:spPr>
          <a:xfrm>
            <a:off x="-264775" y="15075"/>
            <a:ext cx="96549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Breaking Down of Work (Iteration 4) </a:t>
            </a:r>
            <a:endParaRPr/>
          </a:p>
        </p:txBody>
      </p:sp>
      <p:sp>
        <p:nvSpPr>
          <p:cNvPr id="306" name="Google Shape;306;g78e2fc5141_0_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307" name="Google Shape;307;g78e2fc5141_0_15"/>
          <p:cNvGraphicFramePr/>
          <p:nvPr/>
        </p:nvGraphicFramePr>
        <p:xfrm>
          <a:off x="1386000" y="2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{34744802-5CEF-4531-A801-828994ECD3F9}</a:tableStyleId>
              </a:tblPr>
              <a:tblGrid>
                <a:gridCol w="1274400"/>
                <a:gridCol w="1274400"/>
                <a:gridCol w="1251175"/>
                <a:gridCol w="1297625"/>
                <a:gridCol w="1274400"/>
              </a:tblGrid>
              <a:tr h="48800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Iteration 4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Team 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Non </a:t>
                      </a: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Total Hours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Lifu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7.71</a:t>
                      </a:r>
                      <a:r>
                        <a:rPr lang="en-SG" sz="1000"/>
                        <a:t> (17.0%)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5.05</a:t>
                      </a:r>
                      <a:r>
                        <a:rPr lang="en-SG" sz="1000"/>
                        <a:t> (22.0%)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12.76 (17.7%)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Christine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11.03</a:t>
                      </a:r>
                      <a:r>
                        <a:rPr lang="en-SG" sz="1000"/>
                        <a:t> (24.3%)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 (13.1%)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14.03</a:t>
                      </a:r>
                      <a:r>
                        <a:rPr lang="en-SG" sz="1000"/>
                        <a:t> (19.4%)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Tee Yong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3.97 (8.7%)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8.91</a:t>
                      </a:r>
                      <a:r>
                        <a:rPr lang="en-SG" sz="1000"/>
                        <a:t> (8.91%)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12.88 (17.9%)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Wang Ting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13.03</a:t>
                      </a:r>
                      <a:r>
                        <a:rPr lang="en-SG" sz="1000"/>
                        <a:t> (28.7%)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 (13.1%)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16.03 (22.2%)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Yu Liang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9.68</a:t>
                      </a:r>
                      <a:r>
                        <a:rPr lang="en-SG" sz="1000"/>
                        <a:t> (21.3%)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 (13.1%)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12.68</a:t>
                      </a:r>
                      <a:r>
                        <a:rPr lang="en-SG" sz="1000"/>
                        <a:t> (22.8%)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08" name="Google Shape;308;g78e2fc5141_0_15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59235"/>
            <a:ext cx="3011175" cy="1959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g78e2fc5141_0_15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6509" y="757850"/>
            <a:ext cx="2935740" cy="1959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g78e2fc5141_0_15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77569" y="757850"/>
            <a:ext cx="3022656" cy="1959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78e2fc5141_8_0"/>
          <p:cNvSpPr txBox="1"/>
          <p:nvPr>
            <p:ph type="title"/>
          </p:nvPr>
        </p:nvSpPr>
        <p:spPr>
          <a:xfrm>
            <a:off x="-264775" y="15075"/>
            <a:ext cx="96549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Breaking Down of Work (Iteration 5) </a:t>
            </a:r>
            <a:endParaRPr/>
          </a:p>
        </p:txBody>
      </p:sp>
      <p:sp>
        <p:nvSpPr>
          <p:cNvPr id="316" name="Google Shape;316;g78e2fc5141_8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317" name="Google Shape;317;g78e2fc5141_8_0"/>
          <p:cNvGraphicFramePr/>
          <p:nvPr/>
        </p:nvGraphicFramePr>
        <p:xfrm>
          <a:off x="1386000" y="2854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{34744802-5CEF-4531-A801-828994ECD3F9}</a:tableStyleId>
              </a:tblPr>
              <a:tblGrid>
                <a:gridCol w="1274400"/>
                <a:gridCol w="1274400"/>
                <a:gridCol w="1251175"/>
                <a:gridCol w="1297625"/>
                <a:gridCol w="1274400"/>
              </a:tblGrid>
              <a:tr h="488000">
                <a:tc rowSpan="6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Iteration 5</a:t>
                      </a:r>
                      <a:endParaRPr sz="1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Team Member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Non Programming Hrs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Total Hours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Lifu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9.72</a:t>
                      </a:r>
                      <a:r>
                        <a:rPr lang="en-SG" sz="1000"/>
                        <a:t> (13.9%)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33.12</a:t>
                      </a:r>
                      <a:r>
                        <a:rPr lang="en-SG" sz="1000"/>
                        <a:t> (24.7%)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42.84</a:t>
                      </a:r>
                      <a:r>
                        <a:rPr lang="en-SG" sz="1000"/>
                        <a:t>(21.0%)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Christine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23.33</a:t>
                      </a:r>
                      <a:r>
                        <a:rPr lang="en-SG" sz="1000"/>
                        <a:t> (33.3%)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26.72</a:t>
                      </a:r>
                      <a:r>
                        <a:rPr lang="en-SG" sz="1000"/>
                        <a:t> (19.9%)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50.05</a:t>
                      </a:r>
                      <a:r>
                        <a:rPr lang="en-SG" sz="1000"/>
                        <a:t> (24.5%)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Tee Yong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10</a:t>
                      </a:r>
                      <a:r>
                        <a:rPr lang="en-SG" sz="1000"/>
                        <a:t> (14.3%)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30.04</a:t>
                      </a:r>
                      <a:r>
                        <a:rPr lang="en-SG" sz="1000"/>
                        <a:t> (22.4%)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40.04</a:t>
                      </a:r>
                      <a:r>
                        <a:rPr lang="en-SG" sz="1000"/>
                        <a:t> (19.6%)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Wang Ting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22.65 </a:t>
                      </a:r>
                      <a:r>
                        <a:rPr lang="en-SG" sz="1000"/>
                        <a:t>(32.3%)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21.22</a:t>
                      </a:r>
                      <a:r>
                        <a:rPr lang="en-SG" sz="1000"/>
                        <a:t> (15.8%)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43.87</a:t>
                      </a:r>
                      <a:r>
                        <a:rPr lang="en-SG" sz="1000"/>
                        <a:t> (21.5%)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354550"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Yu Liang</a:t>
                      </a:r>
                      <a:endParaRPr sz="1000"/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4.42</a:t>
                      </a:r>
                      <a:r>
                        <a:rPr lang="en-SG" sz="1000"/>
                        <a:t> (6.3%)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23.12</a:t>
                      </a:r>
                      <a:r>
                        <a:rPr lang="en-SG" sz="1000"/>
                        <a:t> (17.2%)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SG" sz="1000"/>
                        <a:t>27.54</a:t>
                      </a:r>
                      <a:r>
                        <a:rPr lang="en-SG" sz="1000"/>
                        <a:t> (13.5%)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318" name="Google Shape;318;g78e2fc5141_8_0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6275"/>
            <a:ext cx="3012426" cy="1862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78e2fc5141_8_0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5802" y="806275"/>
            <a:ext cx="3012411" cy="1862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g78e2fc5141_8_0" title="Points scored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31600" y="806274"/>
            <a:ext cx="3012399" cy="1862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744c8d012f_0_22"/>
          <p:cNvSpPr txBox="1"/>
          <p:nvPr>
            <p:ph type="title"/>
          </p:nvPr>
        </p:nvSpPr>
        <p:spPr>
          <a:xfrm>
            <a:off x="561300" y="255875"/>
            <a:ext cx="8021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Problems we faced tracking </a:t>
            </a:r>
            <a:r>
              <a:rPr lang="en-SG"/>
              <a:t>our schedule and how we overcame it</a:t>
            </a:r>
            <a:endParaRPr/>
          </a:p>
        </p:txBody>
      </p:sp>
      <p:sp>
        <p:nvSpPr>
          <p:cNvPr id="326" name="Google Shape;326;g744c8d012f_0_22"/>
          <p:cNvSpPr txBox="1"/>
          <p:nvPr>
            <p:ph idx="1" type="body"/>
          </p:nvPr>
        </p:nvSpPr>
        <p:spPr>
          <a:xfrm>
            <a:off x="231550" y="1803475"/>
            <a:ext cx="7046400" cy="25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-SG" sz="2200"/>
              <a:t>Updating schedule when plans changed is very tedious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-SG" sz="2200"/>
              <a:t>Sometimes members forgot to update each other about change in plans, resulting in confusion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3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Bug Metrics</a:t>
            </a:r>
            <a:endParaRPr/>
          </a:p>
        </p:txBody>
      </p:sp>
      <p:pic>
        <p:nvPicPr>
          <p:cNvPr id="332" name="Google Shape;33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4"/>
          <p:cNvSpPr txBox="1"/>
          <p:nvPr>
            <p:ph type="ctrTitle"/>
          </p:nvPr>
        </p:nvSpPr>
        <p:spPr>
          <a:xfrm>
            <a:off x="943867" y="210049"/>
            <a:ext cx="72561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Bug Metrics from Iteration 1 - 5</a:t>
            </a:r>
            <a:endParaRPr/>
          </a:p>
        </p:txBody>
      </p:sp>
      <p:pic>
        <p:nvPicPr>
          <p:cNvPr id="340" name="Google Shape;340;p24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450" y="1028125"/>
            <a:ext cx="5983101" cy="3699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9263" y="1361550"/>
            <a:ext cx="495300" cy="50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744c8d012f_0_27"/>
          <p:cNvSpPr txBox="1"/>
          <p:nvPr>
            <p:ph type="ctrTitle"/>
          </p:nvPr>
        </p:nvSpPr>
        <p:spPr>
          <a:xfrm>
            <a:off x="376200" y="310075"/>
            <a:ext cx="78636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How we used the metric to fix problems identified</a:t>
            </a:r>
            <a:endParaRPr/>
          </a:p>
        </p:txBody>
      </p:sp>
      <p:pic>
        <p:nvPicPr>
          <p:cNvPr id="347" name="Google Shape;347;g744c8d012f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744c8d012f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g744c8d012f_0_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g744c8d012f_0_27"/>
          <p:cNvSpPr txBox="1"/>
          <p:nvPr>
            <p:ph idx="4294967295" type="body"/>
          </p:nvPr>
        </p:nvSpPr>
        <p:spPr>
          <a:xfrm>
            <a:off x="376200" y="1540500"/>
            <a:ext cx="56028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-SG" sz="2200"/>
              <a:t>For critical bugs, we stopped everything else immediately to resolve them first</a:t>
            </a:r>
            <a:endParaRPr sz="22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⬡"/>
            </a:pPr>
            <a:r>
              <a:rPr lang="en-SG" sz="2200"/>
              <a:t>For non-critical bugs, we checked if linked components were affected, then resolved them together when they exceeded 10 points on the metrics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744c8d012f_0_36"/>
          <p:cNvSpPr txBox="1"/>
          <p:nvPr>
            <p:ph type="ctrTitle"/>
          </p:nvPr>
        </p:nvSpPr>
        <p:spPr>
          <a:xfrm>
            <a:off x="376200" y="310075"/>
            <a:ext cx="78636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Action taken when a critical problem arise</a:t>
            </a:r>
            <a:endParaRPr/>
          </a:p>
        </p:txBody>
      </p:sp>
      <p:pic>
        <p:nvPicPr>
          <p:cNvPr id="356" name="Google Shape;356;g744c8d012f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744c8d012f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744c8d012f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g744c8d012f_0_36"/>
          <p:cNvSpPr txBox="1"/>
          <p:nvPr>
            <p:ph idx="4294967295" type="body"/>
          </p:nvPr>
        </p:nvSpPr>
        <p:spPr>
          <a:xfrm>
            <a:off x="376200" y="1701775"/>
            <a:ext cx="5414400" cy="3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Alert team on Telegram</a:t>
            </a:r>
            <a:endParaRPr/>
          </a:p>
          <a:p>
            <a:pPr indent="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⬡"/>
            </a:pPr>
            <a:r>
              <a:rPr lang="en-SG"/>
              <a:t>Immediately schedule debugging session with the pair in charge, get PM to join if necessary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78e2fc5141_6_0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Usage of Git</a:t>
            </a:r>
            <a:endParaRPr/>
          </a:p>
        </p:txBody>
      </p:sp>
      <p:pic>
        <p:nvPicPr>
          <p:cNvPr id="365" name="Google Shape;365;g78e2fc5141_6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g78e2fc5141_6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g78e2fc5141_6_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744c8d012f_2_0"/>
          <p:cNvSpPr txBox="1"/>
          <p:nvPr>
            <p:ph type="title"/>
          </p:nvPr>
        </p:nvSpPr>
        <p:spPr>
          <a:xfrm>
            <a:off x="1564800" y="210125"/>
            <a:ext cx="6014400" cy="641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Github statistics</a:t>
            </a:r>
            <a:endParaRPr/>
          </a:p>
        </p:txBody>
      </p:sp>
      <p:sp>
        <p:nvSpPr>
          <p:cNvPr id="373" name="Google Shape;373;g744c8d012f_2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graphicFrame>
        <p:nvGraphicFramePr>
          <p:cNvPr id="374" name="Google Shape;374;g744c8d012f_2_0"/>
          <p:cNvGraphicFramePr/>
          <p:nvPr/>
        </p:nvGraphicFramePr>
        <p:xfrm>
          <a:off x="367682" y="141499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{249D4D42-AF2B-47E2-B473-B9E0A33F1412}</a:tableStyleId>
              </a:tblPr>
              <a:tblGrid>
                <a:gridCol w="1410450"/>
                <a:gridCol w="1188400"/>
                <a:gridCol w="1240600"/>
              </a:tblGrid>
              <a:tr h="48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</a:t>
                      </a: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ommits Counts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Percentages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 u="none" cap="none" strike="noStrike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Lifu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74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26.24%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5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 u="none" cap="none" strike="noStrike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Christine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60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21.28%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3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 u="none" cap="none" strike="noStrike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Tee Yong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52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18.44%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 u="none" cap="none" strike="noStrike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Wang Ting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59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20.92%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5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 u="none" cap="none" strike="noStrike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Yu Liang</a:t>
                      </a:r>
                      <a:endParaRPr b="1"/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37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SG" sz="1200">
                          <a:solidFill>
                            <a:schemeClr val="lt1"/>
                          </a:solidFill>
                          <a:latin typeface="Muli"/>
                          <a:ea typeface="Muli"/>
                          <a:cs typeface="Muli"/>
                          <a:sym typeface="Muli"/>
                        </a:rPr>
                        <a:t>13.12%</a:t>
                      </a:r>
                      <a:endParaRPr b="1" sz="1200">
                        <a:solidFill>
                          <a:schemeClr val="lt1"/>
                        </a:solidFill>
                        <a:latin typeface="Muli"/>
                        <a:ea typeface="Muli"/>
                        <a:cs typeface="Muli"/>
                        <a:sym typeface="Muli"/>
                      </a:endParaRPr>
                    </a:p>
                  </a:txBody>
                  <a:tcPr marT="45725" marB="45725" marR="91450" marL="91450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375" name="Google Shape;375;g744c8d012f_2_0"/>
          <p:cNvSpPr/>
          <p:nvPr/>
        </p:nvSpPr>
        <p:spPr>
          <a:xfrm>
            <a:off x="367700" y="1403125"/>
            <a:ext cx="3839400" cy="28080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pic>
        <p:nvPicPr>
          <p:cNvPr id="376" name="Google Shape;376;g744c8d012f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000" y="1570250"/>
            <a:ext cx="4081675" cy="247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744c8d012f_0_44"/>
          <p:cNvSpPr txBox="1"/>
          <p:nvPr>
            <p:ph type="title"/>
          </p:nvPr>
        </p:nvSpPr>
        <p:spPr>
          <a:xfrm>
            <a:off x="1564800" y="196675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Main Takeaways </a:t>
            </a:r>
            <a:endParaRPr/>
          </a:p>
        </p:txBody>
      </p:sp>
      <p:sp>
        <p:nvSpPr>
          <p:cNvPr id="382" name="Google Shape;382;g744c8d012f_0_44"/>
          <p:cNvSpPr txBox="1"/>
          <p:nvPr>
            <p:ph idx="1" type="body"/>
          </p:nvPr>
        </p:nvSpPr>
        <p:spPr>
          <a:xfrm>
            <a:off x="580550" y="1352550"/>
            <a:ext cx="7899900" cy="2757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AutoNum type="arabicParenR"/>
            </a:pPr>
            <a:r>
              <a:rPr lang="en-SG"/>
              <a:t>Learn to plan early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SG"/>
              <a:t>Be meticulous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SG"/>
              <a:t>Teamwork is important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SG"/>
              <a:t>Communication is extremely important especially since everyone is working on the same </a:t>
            </a:r>
            <a:r>
              <a:rPr lang="en-SG"/>
              <a:t>repository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arenR"/>
            </a:pPr>
            <a:r>
              <a:rPr lang="en-SG"/>
              <a:t>Expect the unexpected</a:t>
            </a:r>
            <a:endParaRPr/>
          </a:p>
        </p:txBody>
      </p:sp>
      <p:sp>
        <p:nvSpPr>
          <p:cNvPr id="383" name="Google Shape;383;g744c8d012f_0_4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Schedule</a:t>
            </a:r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744c8d012f_3_7"/>
          <p:cNvSpPr txBox="1"/>
          <p:nvPr>
            <p:ph type="title"/>
          </p:nvPr>
        </p:nvSpPr>
        <p:spPr>
          <a:xfrm>
            <a:off x="365550" y="141750"/>
            <a:ext cx="60144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Conflicts/ Issues Faced</a:t>
            </a:r>
            <a:endParaRPr/>
          </a:p>
        </p:txBody>
      </p:sp>
      <p:sp>
        <p:nvSpPr>
          <p:cNvPr id="389" name="Google Shape;389;g744c8d012f_3_7"/>
          <p:cNvSpPr txBox="1"/>
          <p:nvPr>
            <p:ph idx="1" type="body"/>
          </p:nvPr>
        </p:nvSpPr>
        <p:spPr>
          <a:xfrm>
            <a:off x="365550" y="1179725"/>
            <a:ext cx="7500300" cy="37029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Difficulty in scheduling pair programming sessions, especially after recess week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b="1" lang="en-SG" sz="3200">
                <a:latin typeface="Muli"/>
                <a:ea typeface="Muli"/>
                <a:cs typeface="Muli"/>
                <a:sym typeface="Muli"/>
              </a:rPr>
              <a:t>How we resolved:</a:t>
            </a:r>
            <a:endParaRPr b="1" sz="3200">
              <a:latin typeface="Muli"/>
              <a:ea typeface="Muli"/>
              <a:cs typeface="Muli"/>
              <a:sym typeface="Muli"/>
            </a:endParaRPr>
          </a:p>
          <a:p>
            <a:pPr indent="-381000" lvl="0" marL="457200" rtl="0" algn="l"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Scheduled tasks on weekends / weekday nights</a:t>
            </a:r>
            <a:endParaRPr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lang="en-SG"/>
              <a:t>Adjusting pair programming plan</a:t>
            </a:r>
            <a:endParaRPr/>
          </a:p>
        </p:txBody>
      </p:sp>
      <p:sp>
        <p:nvSpPr>
          <p:cNvPr id="390" name="Google Shape;390;g744c8d012f_3_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744c8d012f_2_6"/>
          <p:cNvSpPr txBox="1"/>
          <p:nvPr>
            <p:ph type="title"/>
          </p:nvPr>
        </p:nvSpPr>
        <p:spPr>
          <a:xfrm>
            <a:off x="370850" y="-22625"/>
            <a:ext cx="8328000" cy="8574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Interesting Facts</a:t>
            </a:r>
            <a:endParaRPr/>
          </a:p>
        </p:txBody>
      </p:sp>
      <p:sp>
        <p:nvSpPr>
          <p:cNvPr id="396" name="Google Shape;396;g744c8d012f_2_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397" name="Google Shape;397;g744c8d012f_2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8625" y="834775"/>
            <a:ext cx="5165875" cy="4181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sp>
        <p:nvSpPr>
          <p:cNvPr id="403" name="Google Shape;403;p33"/>
          <p:cNvSpPr txBox="1"/>
          <p:nvPr>
            <p:ph idx="4294967295" type="ctrTitle"/>
          </p:nvPr>
        </p:nvSpPr>
        <p:spPr>
          <a:xfrm>
            <a:off x="366587" y="2826375"/>
            <a:ext cx="3617400" cy="928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exend Deca"/>
              <a:buNone/>
            </a:pPr>
            <a:r>
              <a:rPr b="1" i="0" lang="en-SG" sz="7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Thank</a:t>
            </a:r>
            <a:br>
              <a:rPr b="1" i="0" lang="en-SG" sz="7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</a:br>
            <a:r>
              <a:rPr b="1" i="0" lang="en-SG" sz="7200" u="none" cap="none" strike="noStrike">
                <a:solidFill>
                  <a:schemeClr val="lt1"/>
                </a:solidFill>
                <a:latin typeface="Lexend Deca"/>
                <a:ea typeface="Lexend Deca"/>
                <a:cs typeface="Lexend Deca"/>
                <a:sym typeface="Lexend Deca"/>
              </a:rPr>
              <a:t>you!</a:t>
            </a:r>
            <a:endParaRPr b="1" i="0" sz="7200" u="none" cap="none" strike="noStrike">
              <a:solidFill>
                <a:schemeClr val="lt1"/>
              </a:solidFill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404" name="Google Shape;4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24900" y="2681025"/>
            <a:ext cx="3171324" cy="18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60014" y="1914980"/>
            <a:ext cx="548700" cy="1597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46909" y="581600"/>
            <a:ext cx="1279700" cy="149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8e07c76fb_1_0"/>
          <p:cNvSpPr/>
          <p:nvPr/>
        </p:nvSpPr>
        <p:spPr>
          <a:xfrm>
            <a:off x="3318622" y="1447759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3" name="Google Shape;63;g78e07c76fb_1_0"/>
          <p:cNvSpPr/>
          <p:nvPr/>
        </p:nvSpPr>
        <p:spPr>
          <a:xfrm>
            <a:off x="1567142" y="1452643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4" name="Google Shape;64;g78e07c76fb_1_0"/>
          <p:cNvSpPr txBox="1"/>
          <p:nvPr>
            <p:ph type="title"/>
          </p:nvPr>
        </p:nvSpPr>
        <p:spPr>
          <a:xfrm>
            <a:off x="0" y="46163"/>
            <a:ext cx="91440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Project Schedule</a:t>
            </a:r>
            <a:endParaRPr/>
          </a:p>
        </p:txBody>
      </p:sp>
      <p:sp>
        <p:nvSpPr>
          <p:cNvPr id="65" name="Google Shape;65;g78e07c76fb_1_0"/>
          <p:cNvSpPr/>
          <p:nvPr/>
        </p:nvSpPr>
        <p:spPr>
          <a:xfrm>
            <a:off x="5069124" y="259394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6" name="Google Shape;66;g78e07c76fb_1_0"/>
          <p:cNvSpPr/>
          <p:nvPr/>
        </p:nvSpPr>
        <p:spPr>
          <a:xfrm>
            <a:off x="6818357" y="259394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7" name="Google Shape;67;g78e07c76fb_1_0"/>
          <p:cNvSpPr/>
          <p:nvPr/>
        </p:nvSpPr>
        <p:spPr>
          <a:xfrm>
            <a:off x="1567386" y="1734255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8" name="Google Shape;68;g78e07c76fb_1_0"/>
          <p:cNvSpPr/>
          <p:nvPr/>
        </p:nvSpPr>
        <p:spPr>
          <a:xfrm>
            <a:off x="1567386" y="2020856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SG" sz="1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   </a:t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69" name="Google Shape;69;g78e07c76fb_1_0"/>
          <p:cNvSpPr/>
          <p:nvPr/>
        </p:nvSpPr>
        <p:spPr>
          <a:xfrm>
            <a:off x="1567386" y="230735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0" name="Google Shape;70;g78e07c76fb_1_0"/>
          <p:cNvSpPr/>
          <p:nvPr/>
        </p:nvSpPr>
        <p:spPr>
          <a:xfrm>
            <a:off x="1567386" y="259394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1" name="Google Shape;71;g78e07c76fb_1_0"/>
          <p:cNvSpPr/>
          <p:nvPr/>
        </p:nvSpPr>
        <p:spPr>
          <a:xfrm>
            <a:off x="3317432" y="1734255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2" name="Google Shape;72;g78e07c76fb_1_0"/>
          <p:cNvSpPr/>
          <p:nvPr/>
        </p:nvSpPr>
        <p:spPr>
          <a:xfrm>
            <a:off x="3317432" y="2020856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3" name="Google Shape;73;g78e07c76fb_1_0"/>
          <p:cNvSpPr/>
          <p:nvPr/>
        </p:nvSpPr>
        <p:spPr>
          <a:xfrm>
            <a:off x="3317432" y="230735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4" name="Google Shape;74;g78e07c76fb_1_0"/>
          <p:cNvSpPr/>
          <p:nvPr/>
        </p:nvSpPr>
        <p:spPr>
          <a:xfrm>
            <a:off x="3318750" y="259394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5" name="Google Shape;75;g78e07c76fb_1_0"/>
          <p:cNvSpPr/>
          <p:nvPr/>
        </p:nvSpPr>
        <p:spPr>
          <a:xfrm>
            <a:off x="1568654" y="832775"/>
            <a:ext cx="1748700" cy="3075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Week 5 – Week 6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6" name="Google Shape;76;g78e07c76fb_1_0"/>
          <p:cNvSpPr/>
          <p:nvPr/>
        </p:nvSpPr>
        <p:spPr>
          <a:xfrm>
            <a:off x="1568653" y="1140253"/>
            <a:ext cx="885000" cy="3075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W5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7" name="Google Shape;77;g78e07c76fb_1_0"/>
          <p:cNvSpPr/>
          <p:nvPr/>
        </p:nvSpPr>
        <p:spPr>
          <a:xfrm>
            <a:off x="3318514" y="832775"/>
            <a:ext cx="1748700" cy="3075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Week 7 – Week 8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78" name="Google Shape;78;g78e07c76fb_1_0"/>
          <p:cNvSpPr/>
          <p:nvPr/>
        </p:nvSpPr>
        <p:spPr>
          <a:xfrm>
            <a:off x="3318514" y="1140253"/>
            <a:ext cx="859800" cy="3075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W7</a:t>
            </a:r>
            <a:endParaRPr/>
          </a:p>
        </p:txBody>
      </p:sp>
      <p:sp>
        <p:nvSpPr>
          <p:cNvPr id="79" name="Google Shape;79;g78e07c76fb_1_0"/>
          <p:cNvSpPr/>
          <p:nvPr/>
        </p:nvSpPr>
        <p:spPr>
          <a:xfrm>
            <a:off x="4178289" y="1140253"/>
            <a:ext cx="888300" cy="307500"/>
          </a:xfrm>
          <a:prstGeom prst="rect">
            <a:avLst/>
          </a:prstGeom>
          <a:solidFill>
            <a:srgbClr val="1155C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W8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0" name="Google Shape;80;g78e07c76fb_1_0"/>
          <p:cNvSpPr/>
          <p:nvPr/>
        </p:nvSpPr>
        <p:spPr>
          <a:xfrm>
            <a:off x="5068996" y="1447759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1" name="Google Shape;81;g78e07c76fb_1_0"/>
          <p:cNvSpPr/>
          <p:nvPr/>
        </p:nvSpPr>
        <p:spPr>
          <a:xfrm>
            <a:off x="5069124" y="1734255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2" name="Google Shape;82;g78e07c76fb_1_0"/>
          <p:cNvSpPr/>
          <p:nvPr/>
        </p:nvSpPr>
        <p:spPr>
          <a:xfrm>
            <a:off x="5069124" y="2020856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3" name="Google Shape;83;g78e07c76fb_1_0"/>
          <p:cNvSpPr/>
          <p:nvPr/>
        </p:nvSpPr>
        <p:spPr>
          <a:xfrm>
            <a:off x="5069124" y="230735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4" name="Google Shape;84;g78e07c76fb_1_0"/>
          <p:cNvSpPr/>
          <p:nvPr/>
        </p:nvSpPr>
        <p:spPr>
          <a:xfrm>
            <a:off x="5068700" y="832775"/>
            <a:ext cx="1748700" cy="307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Week 9 – Week 10 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5" name="Google Shape;85;g78e07c76fb_1_0"/>
          <p:cNvSpPr/>
          <p:nvPr/>
        </p:nvSpPr>
        <p:spPr>
          <a:xfrm>
            <a:off x="5068698" y="1140253"/>
            <a:ext cx="870900" cy="307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W9</a:t>
            </a:r>
            <a:endParaRPr/>
          </a:p>
        </p:txBody>
      </p:sp>
      <p:sp>
        <p:nvSpPr>
          <p:cNvPr id="86" name="Google Shape;86;g78e07c76fb_1_0"/>
          <p:cNvSpPr/>
          <p:nvPr/>
        </p:nvSpPr>
        <p:spPr>
          <a:xfrm>
            <a:off x="5942048" y="1140253"/>
            <a:ext cx="874800" cy="307500"/>
          </a:xfrm>
          <a:prstGeom prst="rect">
            <a:avLst/>
          </a:prstGeom>
          <a:solidFill>
            <a:srgbClr val="3C78D8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W10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7" name="Google Shape;87;g78e07c76fb_1_0"/>
          <p:cNvSpPr/>
          <p:nvPr/>
        </p:nvSpPr>
        <p:spPr>
          <a:xfrm>
            <a:off x="6818357" y="1447759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8" name="Google Shape;88;g78e07c76fb_1_0"/>
          <p:cNvSpPr/>
          <p:nvPr/>
        </p:nvSpPr>
        <p:spPr>
          <a:xfrm>
            <a:off x="6818486" y="1734255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89" name="Google Shape;89;g78e07c76fb_1_0"/>
          <p:cNvSpPr/>
          <p:nvPr/>
        </p:nvSpPr>
        <p:spPr>
          <a:xfrm>
            <a:off x="6818357" y="2020856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0" name="Google Shape;90;g78e07c76fb_1_0"/>
          <p:cNvSpPr/>
          <p:nvPr/>
        </p:nvSpPr>
        <p:spPr>
          <a:xfrm>
            <a:off x="6818357" y="2307351"/>
            <a:ext cx="1749000" cy="2868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1" name="Google Shape;91;g78e07c76fb_1_0"/>
          <p:cNvSpPr/>
          <p:nvPr/>
        </p:nvSpPr>
        <p:spPr>
          <a:xfrm>
            <a:off x="6817870" y="832775"/>
            <a:ext cx="1748700" cy="307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SG" sz="12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Week 11 – Week 13</a:t>
            </a:r>
            <a:endParaRPr b="1" i="0" sz="12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2" name="Google Shape;92;g78e07c76fb_1_0"/>
          <p:cNvSpPr/>
          <p:nvPr/>
        </p:nvSpPr>
        <p:spPr>
          <a:xfrm>
            <a:off x="6817870" y="1140253"/>
            <a:ext cx="582300" cy="307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W11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3" name="Google Shape;93;g78e07c76fb_1_0"/>
          <p:cNvSpPr/>
          <p:nvPr/>
        </p:nvSpPr>
        <p:spPr>
          <a:xfrm>
            <a:off x="7400774" y="1140253"/>
            <a:ext cx="582300" cy="307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W12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4" name="Google Shape;94;g78e07c76fb_1_0"/>
          <p:cNvSpPr/>
          <p:nvPr/>
        </p:nvSpPr>
        <p:spPr>
          <a:xfrm>
            <a:off x="7983678" y="1140253"/>
            <a:ext cx="582300" cy="3075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W13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5" name="Google Shape;95;g78e07c76fb_1_0"/>
          <p:cNvSpPr/>
          <p:nvPr/>
        </p:nvSpPr>
        <p:spPr>
          <a:xfrm>
            <a:off x="575800" y="1452650"/>
            <a:ext cx="989700" cy="28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1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6" name="Google Shape;96;g78e07c76fb_1_0"/>
          <p:cNvSpPr/>
          <p:nvPr/>
        </p:nvSpPr>
        <p:spPr>
          <a:xfrm flipH="1" rot="5400000">
            <a:off x="2369350" y="726822"/>
            <a:ext cx="126600" cy="1734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7" name="Google Shape;97;g78e07c76fb_1_0"/>
          <p:cNvSpPr/>
          <p:nvPr/>
        </p:nvSpPr>
        <p:spPr>
          <a:xfrm>
            <a:off x="2456222" y="1144179"/>
            <a:ext cx="859800" cy="307500"/>
          </a:xfrm>
          <a:prstGeom prst="rect">
            <a:avLst/>
          </a:prstGeom>
          <a:solidFill>
            <a:srgbClr val="1C4587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en-SG" sz="9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W6</a:t>
            </a:r>
            <a:endParaRPr b="1" i="0" sz="9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98" name="Google Shape;98;g78e07c76fb_1_0"/>
          <p:cNvSpPr/>
          <p:nvPr/>
        </p:nvSpPr>
        <p:spPr>
          <a:xfrm>
            <a:off x="6618646" y="258881"/>
            <a:ext cx="2220900" cy="424500"/>
          </a:xfrm>
          <a:prstGeom prst="roundRect">
            <a:avLst>
              <a:gd fmla="val 16667" name="adj"/>
            </a:avLst>
          </a:prstGeom>
          <a:solidFill>
            <a:srgbClr val="858D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g78e07c76fb_1_0"/>
          <p:cNvSpPr/>
          <p:nvPr/>
        </p:nvSpPr>
        <p:spPr>
          <a:xfrm flipH="1" rot="5400000">
            <a:off x="7196275" y="2007853"/>
            <a:ext cx="135000" cy="8859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grpSp>
        <p:nvGrpSpPr>
          <p:cNvPr id="100" name="Google Shape;100;g78e07c76fb_1_0"/>
          <p:cNvGrpSpPr/>
          <p:nvPr/>
        </p:nvGrpSpPr>
        <p:grpSpPr>
          <a:xfrm>
            <a:off x="6741577" y="221040"/>
            <a:ext cx="2002352" cy="462327"/>
            <a:chOff x="1212197" y="4427244"/>
            <a:chExt cx="2002352" cy="462327"/>
          </a:xfrm>
        </p:grpSpPr>
        <p:sp>
          <p:nvSpPr>
            <p:cNvPr id="101" name="Google Shape;101;g78e07c76fb_1_0"/>
            <p:cNvSpPr/>
            <p:nvPr/>
          </p:nvSpPr>
          <p:spPr>
            <a:xfrm flipH="1" rot="5400000">
              <a:off x="2586768" y="4044529"/>
              <a:ext cx="149700" cy="10935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102" name="Google Shape;102;g78e07c76fb_1_0"/>
            <p:cNvSpPr/>
            <p:nvPr/>
          </p:nvSpPr>
          <p:spPr>
            <a:xfrm flipH="1" rot="5400000">
              <a:off x="2592949" y="4248848"/>
              <a:ext cx="149700" cy="10935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endParaRPr>
            </a:p>
          </p:txBody>
        </p:sp>
        <p:sp>
          <p:nvSpPr>
            <p:cNvPr id="103" name="Google Shape;103;g78e07c76fb_1_0"/>
            <p:cNvSpPr txBox="1"/>
            <p:nvPr/>
          </p:nvSpPr>
          <p:spPr>
            <a:xfrm>
              <a:off x="1212197" y="4427244"/>
              <a:ext cx="1222200" cy="39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3200"/>
                <a:buFont typeface="Lexend Deca"/>
                <a:buNone/>
              </a:pPr>
              <a:r>
                <a:rPr b="1" i="0" lang="en-SG" sz="1600" u="none" cap="none" strike="noStrike">
                  <a:solidFill>
                    <a:schemeClr val="lt1"/>
                  </a:solidFill>
                  <a:latin typeface="Lexend Deca"/>
                  <a:ea typeface="Lexend Deca"/>
                  <a:cs typeface="Lexend Deca"/>
                  <a:sym typeface="Lexend Deca"/>
                </a:rPr>
                <a:t>LEGEND</a:t>
              </a:r>
              <a:endParaRPr/>
            </a:p>
          </p:txBody>
        </p:sp>
        <p:sp>
          <p:nvSpPr>
            <p:cNvPr id="104" name="Google Shape;104;g78e07c76fb_1_0"/>
            <p:cNvSpPr txBox="1"/>
            <p:nvPr/>
          </p:nvSpPr>
          <p:spPr>
            <a:xfrm>
              <a:off x="2306204" y="4482085"/>
              <a:ext cx="766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SG" sz="800" u="none" cap="none" strike="noStrike">
                  <a:solidFill>
                    <a:srgbClr val="382FFF"/>
                  </a:solidFill>
                  <a:latin typeface="Arial"/>
                  <a:ea typeface="Arial"/>
                  <a:cs typeface="Arial"/>
                  <a:sym typeface="Arial"/>
                </a:rPr>
                <a:t>PLANNED</a:t>
              </a:r>
              <a:endParaRPr/>
            </a:p>
          </p:txBody>
        </p:sp>
        <p:sp>
          <p:nvSpPr>
            <p:cNvPr id="105" name="Google Shape;105;g78e07c76fb_1_0"/>
            <p:cNvSpPr txBox="1"/>
            <p:nvPr/>
          </p:nvSpPr>
          <p:spPr>
            <a:xfrm>
              <a:off x="2358742" y="4674171"/>
              <a:ext cx="6264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-SG" sz="8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ACTUAL</a:t>
              </a:r>
              <a:endParaRPr/>
            </a:p>
          </p:txBody>
        </p:sp>
      </p:grpSp>
      <p:sp>
        <p:nvSpPr>
          <p:cNvPr id="106" name="Google Shape;106;g78e07c76fb_1_0"/>
          <p:cNvSpPr/>
          <p:nvPr/>
        </p:nvSpPr>
        <p:spPr>
          <a:xfrm>
            <a:off x="577325" y="1734250"/>
            <a:ext cx="989700" cy="28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7" name="Google Shape;107;g78e07c76fb_1_0"/>
          <p:cNvSpPr/>
          <p:nvPr/>
        </p:nvSpPr>
        <p:spPr>
          <a:xfrm>
            <a:off x="576625" y="2020850"/>
            <a:ext cx="989700" cy="28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8" name="Google Shape;108;g78e07c76fb_1_0"/>
          <p:cNvSpPr/>
          <p:nvPr/>
        </p:nvSpPr>
        <p:spPr>
          <a:xfrm>
            <a:off x="575800" y="2307350"/>
            <a:ext cx="989700" cy="28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09" name="Google Shape;109;g78e07c76fb_1_0"/>
          <p:cNvSpPr/>
          <p:nvPr/>
        </p:nvSpPr>
        <p:spPr>
          <a:xfrm>
            <a:off x="576625" y="2596725"/>
            <a:ext cx="998400" cy="2868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10" name="Google Shape;110;g78e07c76fb_1_0"/>
          <p:cNvSpPr/>
          <p:nvPr/>
        </p:nvSpPr>
        <p:spPr>
          <a:xfrm flipH="1" rot="5400000">
            <a:off x="4129450" y="1010547"/>
            <a:ext cx="126600" cy="1734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11" name="Google Shape;111;g78e07c76fb_1_0"/>
          <p:cNvSpPr/>
          <p:nvPr/>
        </p:nvSpPr>
        <p:spPr>
          <a:xfrm flipH="1" rot="5400000">
            <a:off x="5879088" y="1297047"/>
            <a:ext cx="126600" cy="17343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12" name="Google Shape;112;g78e07c76fb_1_0"/>
          <p:cNvSpPr/>
          <p:nvPr/>
        </p:nvSpPr>
        <p:spPr>
          <a:xfrm flipH="1" rot="5400000">
            <a:off x="8057025" y="2294403"/>
            <a:ext cx="135000" cy="885900"/>
          </a:xfrm>
          <a:prstGeom prst="round2SameRect">
            <a:avLst>
              <a:gd fmla="val 50000" name="adj1"/>
              <a:gd fmla="val 5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13" name="Google Shape;113;g78e07c76fb_1_0"/>
          <p:cNvSpPr/>
          <p:nvPr/>
        </p:nvSpPr>
        <p:spPr>
          <a:xfrm>
            <a:off x="915125" y="35518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Complete 2 functions: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Login, Bootstrap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Basic UI Design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4" name="Google Shape;114;g78e07c76fb_1_0"/>
          <p:cNvSpPr/>
          <p:nvPr/>
        </p:nvSpPr>
        <p:spPr>
          <a:xfrm>
            <a:off x="915125" y="42553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Complete 2 functions: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Login, Bootstrap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5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Basic UI Design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5" name="Google Shape;115;g78e07c76fb_1_0"/>
          <p:cNvSpPr/>
          <p:nvPr/>
        </p:nvSpPr>
        <p:spPr>
          <a:xfrm>
            <a:off x="2529866" y="35518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Finish all required functionalities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6" name="Google Shape;116;g78e07c76fb_1_0"/>
          <p:cNvSpPr/>
          <p:nvPr/>
        </p:nvSpPr>
        <p:spPr>
          <a:xfrm>
            <a:off x="2529866" y="42553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Fulfilled all except Round 2, Drop Section, Add Bid (Round 2), Admin View Results</a:t>
            </a:r>
            <a:endParaRPr b="1" i="0" sz="9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7" name="Google Shape;117;g78e07c76fb_1_0"/>
          <p:cNvSpPr/>
          <p:nvPr/>
        </p:nvSpPr>
        <p:spPr>
          <a:xfrm>
            <a:off x="4143542" y="35518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Develop </a:t>
            </a: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additional</a:t>
            </a: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features + UI design</a:t>
            </a:r>
            <a:r>
              <a:rPr b="1" i="0" lang="en-SG" sz="1000" u="none" cap="none" strike="noStrike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  </a:t>
            </a:r>
            <a:endParaRPr b="1" i="0" sz="10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8" name="Google Shape;118;g78e07c76fb_1_0"/>
          <p:cNvSpPr/>
          <p:nvPr/>
        </p:nvSpPr>
        <p:spPr>
          <a:xfrm>
            <a:off x="4143542" y="42553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Finish uncompleted tasks from iteration 2</a:t>
            </a:r>
            <a:endParaRPr b="1"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sz="6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9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Develop additional features</a:t>
            </a:r>
            <a:endParaRPr b="1" sz="9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19" name="Google Shape;119;g78e07c76fb_1_0"/>
          <p:cNvSpPr/>
          <p:nvPr/>
        </p:nvSpPr>
        <p:spPr>
          <a:xfrm>
            <a:off x="5758283" y="35518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Fix bugs, UI improvement</a:t>
            </a:r>
            <a:endParaRPr b="1" i="0" sz="10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0" name="Google Shape;120;g78e07c76fb_1_0"/>
          <p:cNvSpPr/>
          <p:nvPr/>
        </p:nvSpPr>
        <p:spPr>
          <a:xfrm>
            <a:off x="5758283" y="42553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Debug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UI improvements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Bid Status</a:t>
            </a:r>
            <a:endParaRPr b="1" i="0" sz="10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1" name="Google Shape;121;g78e07c76fb_1_0"/>
          <p:cNvSpPr/>
          <p:nvPr/>
        </p:nvSpPr>
        <p:spPr>
          <a:xfrm>
            <a:off x="7371961" y="3551837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Final Presentation</a:t>
            </a:r>
            <a:endParaRPr b="1" i="0" sz="1000" u="none" cap="none" strike="noStrike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2" name="Google Shape;122;g78e07c76fb_1_0"/>
          <p:cNvSpPr/>
          <p:nvPr/>
        </p:nvSpPr>
        <p:spPr>
          <a:xfrm>
            <a:off x="7371961" y="4255322"/>
            <a:ext cx="1613700" cy="704400"/>
          </a:xfrm>
          <a:prstGeom prst="rect">
            <a:avLst/>
          </a:prstGeom>
          <a:solidFill>
            <a:srgbClr val="FFFFFF">
              <a:alpha val="37650"/>
            </a:srgbClr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Finish UI and debugging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SG" sz="1000">
                <a:solidFill>
                  <a:schemeClr val="lt1"/>
                </a:solidFill>
                <a:latin typeface="Muli"/>
                <a:ea typeface="Muli"/>
                <a:cs typeface="Muli"/>
                <a:sym typeface="Muli"/>
              </a:rPr>
              <a:t>Final Presentation</a:t>
            </a:r>
            <a:endParaRPr b="1" sz="1000">
              <a:solidFill>
                <a:schemeClr val="lt1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123" name="Google Shape;123;g78e07c76fb_1_0"/>
          <p:cNvSpPr/>
          <p:nvPr/>
        </p:nvSpPr>
        <p:spPr>
          <a:xfrm>
            <a:off x="915125" y="3244952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1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4" name="Google Shape;124;g78e07c76fb_1_0"/>
          <p:cNvSpPr/>
          <p:nvPr/>
        </p:nvSpPr>
        <p:spPr>
          <a:xfrm>
            <a:off x="2529875" y="3244938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2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5" name="Google Shape;125;g78e07c76fb_1_0"/>
          <p:cNvSpPr/>
          <p:nvPr/>
        </p:nvSpPr>
        <p:spPr>
          <a:xfrm>
            <a:off x="4143550" y="3244938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3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6" name="Google Shape;126;g78e07c76fb_1_0"/>
          <p:cNvSpPr/>
          <p:nvPr/>
        </p:nvSpPr>
        <p:spPr>
          <a:xfrm>
            <a:off x="5758300" y="3244925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4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7" name="Google Shape;127;g78e07c76fb_1_0"/>
          <p:cNvSpPr/>
          <p:nvPr/>
        </p:nvSpPr>
        <p:spPr>
          <a:xfrm>
            <a:off x="7371975" y="3244925"/>
            <a:ext cx="1613700" cy="3090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SG" sz="1000" u="none" cap="none" strike="noStrike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Iteration </a:t>
            </a:r>
            <a:r>
              <a:rPr b="1" lang="en-SG" sz="10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5</a:t>
            </a:r>
            <a:endParaRPr b="1" i="0" sz="8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8" name="Google Shape;128;g78e07c76fb_1_0"/>
          <p:cNvSpPr/>
          <p:nvPr/>
        </p:nvSpPr>
        <p:spPr>
          <a:xfrm>
            <a:off x="50275" y="3551837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1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PLANNED</a:t>
            </a:r>
            <a:endParaRPr b="1" i="0" sz="1100" u="none" cap="none" strike="noStrike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  <p:sp>
        <p:nvSpPr>
          <p:cNvPr id="129" name="Google Shape;129;g78e07c76fb_1_0"/>
          <p:cNvSpPr/>
          <p:nvPr/>
        </p:nvSpPr>
        <p:spPr>
          <a:xfrm>
            <a:off x="54275" y="4255320"/>
            <a:ext cx="859800" cy="704400"/>
          </a:xfrm>
          <a:prstGeom prst="rect">
            <a:avLst/>
          </a:prstGeom>
          <a:solidFill>
            <a:srgbClr val="6D9EE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SG" sz="1100">
                <a:solidFill>
                  <a:schemeClr val="lt1"/>
                </a:solidFill>
                <a:latin typeface="Muli Regular"/>
                <a:ea typeface="Muli Regular"/>
                <a:cs typeface="Muli Regular"/>
                <a:sym typeface="Muli Regular"/>
              </a:rPr>
              <a:t>ACTUAL</a:t>
            </a:r>
            <a:endParaRPr b="1" sz="1200">
              <a:solidFill>
                <a:schemeClr val="lt1"/>
              </a:solidFill>
              <a:latin typeface="Muli Regular"/>
              <a:ea typeface="Muli Regular"/>
              <a:cs typeface="Muli Regular"/>
              <a:sym typeface="Muli Regula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44c8d012f_0_14"/>
          <p:cNvSpPr txBox="1"/>
          <p:nvPr>
            <p:ph type="ctrTitle"/>
          </p:nvPr>
        </p:nvSpPr>
        <p:spPr>
          <a:xfrm>
            <a:off x="685800" y="1659550"/>
            <a:ext cx="42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SG"/>
              <a:t>Functionalities</a:t>
            </a:r>
            <a:endParaRPr/>
          </a:p>
        </p:txBody>
      </p:sp>
      <p:pic>
        <p:nvPicPr>
          <p:cNvPr id="135" name="Google Shape;135;g744c8d012f_0_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2705" y="2045304"/>
            <a:ext cx="2219340" cy="11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g744c8d012f_0_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0680" y="2449022"/>
            <a:ext cx="145275" cy="42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744c8d012f_0_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36726" y="1237502"/>
            <a:ext cx="1032700" cy="12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"/>
          <p:cNvSpPr txBox="1"/>
          <p:nvPr>
            <p:ph type="title"/>
          </p:nvPr>
        </p:nvSpPr>
        <p:spPr>
          <a:xfrm>
            <a:off x="396688" y="374063"/>
            <a:ext cx="91440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</a:pPr>
            <a:r>
              <a:rPr lang="en-SG"/>
              <a:t>Did you drop/add </a:t>
            </a:r>
            <a:br>
              <a:rPr lang="en-SG"/>
            </a:br>
            <a:r>
              <a:rPr lang="en-SG"/>
              <a:t>any functionalities?</a:t>
            </a:r>
            <a:endParaRPr/>
          </a:p>
        </p:txBody>
      </p:sp>
      <p:sp>
        <p:nvSpPr>
          <p:cNvPr id="143" name="Google Shape;143;p3"/>
          <p:cNvSpPr txBox="1"/>
          <p:nvPr>
            <p:ph idx="1" type="body"/>
          </p:nvPr>
        </p:nvSpPr>
        <p:spPr>
          <a:xfrm>
            <a:off x="257825" y="1530825"/>
            <a:ext cx="7948800" cy="34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81000" lvl="0" marL="457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⬡"/>
            </a:pPr>
            <a:r>
              <a:rPr b="1" lang="en-SG" sz="2200"/>
              <a:t>We did not drop any functionalities</a:t>
            </a:r>
            <a:endParaRPr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0" lvl="0" marL="7620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sz="800"/>
          </a:p>
          <a:p>
            <a:pPr indent="-3810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⬡"/>
            </a:pPr>
            <a:r>
              <a:rPr b="1" lang="en-SG" sz="2200"/>
              <a:t>Yes, we added the following functionalities</a:t>
            </a:r>
            <a:endParaRPr sz="1600"/>
          </a:p>
          <a:p>
            <a:pPr indent="0" lvl="0" marL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2921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SG" sz="1600"/>
              <a:t>Search</a:t>
            </a:r>
            <a:endParaRPr sz="1600"/>
          </a:p>
          <a:p>
            <a:pPr indent="-2921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SG" sz="1600"/>
              <a:t>Timetable</a:t>
            </a:r>
            <a:endParaRPr sz="1600"/>
          </a:p>
          <a:p>
            <a:pPr indent="-2921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SG" sz="1600"/>
              <a:t>Modal Box</a:t>
            </a:r>
            <a:endParaRPr sz="1600"/>
          </a:p>
          <a:p>
            <a:pPr indent="-2921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SG" sz="1600"/>
              <a:t>Admin Interface (allowing admin to view all the SQL tables)</a:t>
            </a:r>
            <a:endParaRPr sz="1600"/>
          </a:p>
          <a:p>
            <a:pPr indent="-2921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600"/>
              <a:buChar char="▪"/>
            </a:pPr>
            <a:r>
              <a:rPr lang="en-SG" sz="1600"/>
              <a:t>Admin is able to help </a:t>
            </a:r>
            <a:r>
              <a:rPr lang="en-SG" sz="1600"/>
              <a:t>students</a:t>
            </a:r>
            <a:r>
              <a:rPr lang="en-SG" sz="1600"/>
              <a:t> to amend their Bid and enrolled course.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78e2fc5141_2_1"/>
          <p:cNvSpPr txBox="1"/>
          <p:nvPr>
            <p:ph type="title"/>
          </p:nvPr>
        </p:nvSpPr>
        <p:spPr>
          <a:xfrm>
            <a:off x="704700" y="188050"/>
            <a:ext cx="77346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/>
              <a:t>Additional Features: Search Function</a:t>
            </a:r>
            <a:endParaRPr/>
          </a:p>
        </p:txBody>
      </p:sp>
      <p:sp>
        <p:nvSpPr>
          <p:cNvPr id="149" name="Google Shape;149;g78e2fc5141_2_1"/>
          <p:cNvSpPr txBox="1"/>
          <p:nvPr>
            <p:ph idx="1" type="body"/>
          </p:nvPr>
        </p:nvSpPr>
        <p:spPr>
          <a:xfrm>
            <a:off x="5526275" y="2011950"/>
            <a:ext cx="3291000" cy="1722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⬡"/>
            </a:pPr>
            <a:r>
              <a:rPr lang="en-SG" sz="1400"/>
              <a:t>Provides options of searching by Courses, Faculty, and Course Title.</a:t>
            </a:r>
            <a:endParaRPr sz="1400"/>
          </a:p>
          <a:p>
            <a:pPr indent="0" lvl="0" marL="45720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600"/>
              </a:spcBef>
              <a:spcAft>
                <a:spcPts val="0"/>
              </a:spcAft>
              <a:buSzPts val="1400"/>
              <a:buChar char="⬡"/>
            </a:pPr>
            <a:r>
              <a:rPr lang="en-SG" sz="1400"/>
              <a:t>Helps users to look for courses to plan for bidding</a:t>
            </a:r>
            <a:endParaRPr sz="1400"/>
          </a:p>
        </p:txBody>
      </p:sp>
      <p:sp>
        <p:nvSpPr>
          <p:cNvPr id="150" name="Google Shape;150;g78e2fc5141_2_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51" name="Google Shape;151;g78e2fc5141_2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900" y="1114425"/>
            <a:ext cx="5315225" cy="3388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8e2fc5141_2_7"/>
          <p:cNvSpPr txBox="1"/>
          <p:nvPr>
            <p:ph type="title"/>
          </p:nvPr>
        </p:nvSpPr>
        <p:spPr>
          <a:xfrm>
            <a:off x="580550" y="215900"/>
            <a:ext cx="83601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100"/>
              <a:t>Additional Features: Time Table (Round 1)</a:t>
            </a:r>
            <a:endParaRPr sz="3100"/>
          </a:p>
        </p:txBody>
      </p:sp>
      <p:sp>
        <p:nvSpPr>
          <p:cNvPr id="157" name="Google Shape;157;g78e2fc5141_2_7"/>
          <p:cNvSpPr txBox="1"/>
          <p:nvPr>
            <p:ph idx="1" type="body"/>
          </p:nvPr>
        </p:nvSpPr>
        <p:spPr>
          <a:xfrm>
            <a:off x="6173475" y="1566300"/>
            <a:ext cx="2855700" cy="26418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-SG" sz="1400"/>
              <a:t>Provides a clear overview of their bidding progress for the students 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79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-SG" sz="1400"/>
              <a:t>In round 1, yellow represent s“Pending”</a:t>
            </a:r>
            <a:endParaRPr sz="1400"/>
          </a:p>
        </p:txBody>
      </p:sp>
      <p:sp>
        <p:nvSpPr>
          <p:cNvPr id="158" name="Google Shape;158;g78e2fc5141_2_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59" name="Google Shape;159;g78e2fc5141_2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8900"/>
            <a:ext cx="5840600" cy="370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8e2fc5141_2_39"/>
          <p:cNvSpPr txBox="1"/>
          <p:nvPr>
            <p:ph type="title"/>
          </p:nvPr>
        </p:nvSpPr>
        <p:spPr>
          <a:xfrm>
            <a:off x="580550" y="215900"/>
            <a:ext cx="8360100" cy="540600"/>
          </a:xfrm>
          <a:prstGeom prst="rect">
            <a:avLst/>
          </a:prstGeom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SG" sz="3100"/>
              <a:t>Additional Features: Time Table (Round 2)</a:t>
            </a:r>
            <a:endParaRPr sz="3100"/>
          </a:p>
        </p:txBody>
      </p:sp>
      <p:sp>
        <p:nvSpPr>
          <p:cNvPr id="165" name="Google Shape;165;g78e2fc5141_2_39"/>
          <p:cNvSpPr txBox="1"/>
          <p:nvPr>
            <p:ph idx="1" type="body"/>
          </p:nvPr>
        </p:nvSpPr>
        <p:spPr>
          <a:xfrm>
            <a:off x="6084950" y="2020125"/>
            <a:ext cx="2855700" cy="14661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279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-SG" sz="1400"/>
              <a:t>Provides a clear overview for the students</a:t>
            </a:r>
            <a:endParaRPr sz="1400"/>
          </a:p>
          <a:p>
            <a:pPr indent="0" lvl="0" marL="4572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279400" lvl="0" marL="34290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00"/>
              <a:buChar char="▪"/>
            </a:pPr>
            <a:r>
              <a:rPr lang="en-SG" sz="1400"/>
              <a:t>In round 2, green represent that the bid is successful</a:t>
            </a:r>
            <a:endParaRPr sz="1400"/>
          </a:p>
        </p:txBody>
      </p:sp>
      <p:sp>
        <p:nvSpPr>
          <p:cNvPr id="166" name="Google Shape;166;g78e2fc5141_2_3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SG"/>
              <a:t>‹#›</a:t>
            </a:fld>
            <a:endParaRPr/>
          </a:p>
        </p:txBody>
      </p:sp>
      <p:pic>
        <p:nvPicPr>
          <p:cNvPr id="167" name="Google Shape;167;g78e2fc5141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08900"/>
            <a:ext cx="5816550" cy="3840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Aliena template">
  <a:themeElements>
    <a:clrScheme name="Custom 347">
      <a:dk1>
        <a:srgbClr val="050060"/>
      </a:dk1>
      <a:lt1>
        <a:srgbClr val="FFFFFF"/>
      </a:lt1>
      <a:dk2>
        <a:srgbClr val="585963"/>
      </a:dk2>
      <a:lt2>
        <a:srgbClr val="F3F3F3"/>
      </a:lt2>
      <a:accent1>
        <a:srgbClr val="0A2F9E"/>
      </a:accent1>
      <a:accent2>
        <a:srgbClr val="3544FF"/>
      </a:accent2>
      <a:accent3>
        <a:srgbClr val="24D6FF"/>
      </a:accent3>
      <a:accent4>
        <a:srgbClr val="00FFFF"/>
      </a:accent4>
      <a:accent5>
        <a:srgbClr val="A458FF"/>
      </a:accent5>
      <a:accent6>
        <a:srgbClr val="D392FF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-卍♀狼メ鬽ㄕ♂卐 「㊣」</dc:creator>
</cp:coreProperties>
</file>